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tmp" ContentType="image/png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theme/theme2.xml" ContentType="application/vnd.openxmlformats-officedocument.theme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notesSlides/notesSlide3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  <p:sldMasterId id="2147483672" r:id="rId2"/>
    <p:sldMasterId id="2147483685" r:id="rId3"/>
  </p:sldMasterIdLst>
  <p:notesMasterIdLst>
    <p:notesMasterId r:id="rId21"/>
  </p:notesMasterIdLst>
  <p:sldIdLst>
    <p:sldId id="256" r:id="rId4"/>
    <p:sldId id="257" r:id="rId5"/>
    <p:sldId id="259" r:id="rId6"/>
    <p:sldId id="465" r:id="rId7"/>
    <p:sldId id="464" r:id="rId8"/>
    <p:sldId id="260" r:id="rId9"/>
    <p:sldId id="270" r:id="rId10"/>
    <p:sldId id="261" r:id="rId11"/>
    <p:sldId id="262" r:id="rId12"/>
    <p:sldId id="263" r:id="rId13"/>
    <p:sldId id="264" r:id="rId14"/>
    <p:sldId id="265" r:id="rId15"/>
    <p:sldId id="267" r:id="rId16"/>
    <p:sldId id="266" r:id="rId17"/>
    <p:sldId id="268" r:id="rId18"/>
    <p:sldId id="271" r:id="rId19"/>
    <p:sldId id="269" r:id="rId2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A0D79D3-E5FA-4CF6-831F-32991C898038}" v="12" dt="2025-09-19T11:47:53.669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 varScale="1">
        <p:scale>
          <a:sx n="93" d="100"/>
          <a:sy n="93" d="100"/>
        </p:scale>
        <p:origin x="44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microsoft.com/office/2015/10/relationships/revisionInfo" Target="revisionInfo.xml"/><Relationship Id="rId3" Type="http://schemas.openxmlformats.org/officeDocument/2006/relationships/slideMaster" Target="slideMasters/slideMaster3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B4F2F7C2-6AA8-4451-B298-4C9091D099F9}" type="doc">
      <dgm:prSet loTypeId="urn:microsoft.com/office/officeart/2005/8/layout/process4" loCatId="process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DF025D9B-A29F-46B3-B21F-EB4B387665DA}">
      <dgm:prSet/>
      <dgm:spPr/>
      <dgm:t>
        <a:bodyPr/>
        <a:lstStyle/>
        <a:p>
          <a:r>
            <a:rPr lang="en-US"/>
            <a:t>AI-powered assistant in Power BI</a:t>
          </a:r>
        </a:p>
      </dgm:t>
    </dgm:pt>
    <dgm:pt modelId="{6226D219-2F7C-442C-96A9-F951CA62AE97}" type="parTrans" cxnId="{48D88BD2-5BF5-4298-9F45-EEDC8C2FC908}">
      <dgm:prSet/>
      <dgm:spPr/>
      <dgm:t>
        <a:bodyPr/>
        <a:lstStyle/>
        <a:p>
          <a:endParaRPr lang="en-US"/>
        </a:p>
      </dgm:t>
    </dgm:pt>
    <dgm:pt modelId="{C2289B1D-61F7-482D-912A-54224DECED80}" type="sibTrans" cxnId="{48D88BD2-5BF5-4298-9F45-EEDC8C2FC908}">
      <dgm:prSet/>
      <dgm:spPr/>
      <dgm:t>
        <a:bodyPr/>
        <a:lstStyle/>
        <a:p>
          <a:endParaRPr lang="en-US"/>
        </a:p>
      </dgm:t>
    </dgm:pt>
    <dgm:pt modelId="{219CEC24-77DE-499A-8055-3AB0ADF9FBDF}">
      <dgm:prSet/>
      <dgm:spPr/>
      <dgm:t>
        <a:bodyPr/>
        <a:lstStyle/>
        <a:p>
          <a:r>
            <a:rPr lang="en-US"/>
            <a:t>Capabilities:</a:t>
          </a:r>
        </a:p>
      </dgm:t>
    </dgm:pt>
    <dgm:pt modelId="{2ED6BD8C-5A90-4ED8-94CE-4B566A099E40}" type="parTrans" cxnId="{897150FB-057A-4767-B1C6-06AE944D0C4C}">
      <dgm:prSet/>
      <dgm:spPr/>
      <dgm:t>
        <a:bodyPr/>
        <a:lstStyle/>
        <a:p>
          <a:endParaRPr lang="en-US"/>
        </a:p>
      </dgm:t>
    </dgm:pt>
    <dgm:pt modelId="{D0BB826C-6085-4763-AD18-867523F99EAC}" type="sibTrans" cxnId="{897150FB-057A-4767-B1C6-06AE944D0C4C}">
      <dgm:prSet/>
      <dgm:spPr/>
      <dgm:t>
        <a:bodyPr/>
        <a:lstStyle/>
        <a:p>
          <a:endParaRPr lang="en-US"/>
        </a:p>
      </dgm:t>
    </dgm:pt>
    <dgm:pt modelId="{6FA5E932-EFB4-431B-9C87-70DBDB4088A4}">
      <dgm:prSet/>
      <dgm:spPr/>
      <dgm:t>
        <a:bodyPr/>
        <a:lstStyle/>
        <a:p>
          <a:r>
            <a:rPr lang="en-US"/>
            <a:t>Ask questions</a:t>
          </a:r>
        </a:p>
      </dgm:t>
    </dgm:pt>
    <dgm:pt modelId="{C2564AFF-9FD6-4329-BFAB-439F16DFBFE5}" type="parTrans" cxnId="{77AC434D-A419-4AD2-8958-C7B052FE369C}">
      <dgm:prSet/>
      <dgm:spPr/>
      <dgm:t>
        <a:bodyPr/>
        <a:lstStyle/>
        <a:p>
          <a:endParaRPr lang="en-US"/>
        </a:p>
      </dgm:t>
    </dgm:pt>
    <dgm:pt modelId="{D862716C-6BD9-492E-A93D-9B6ED4DB3C40}" type="sibTrans" cxnId="{77AC434D-A419-4AD2-8958-C7B052FE369C}">
      <dgm:prSet/>
      <dgm:spPr/>
      <dgm:t>
        <a:bodyPr/>
        <a:lstStyle/>
        <a:p>
          <a:endParaRPr lang="en-US"/>
        </a:p>
      </dgm:t>
    </dgm:pt>
    <dgm:pt modelId="{3E059BD3-5578-49BC-B3D0-2737E12A2A1E}">
      <dgm:prSet/>
      <dgm:spPr/>
      <dgm:t>
        <a:bodyPr/>
        <a:lstStyle/>
        <a:p>
          <a:r>
            <a:rPr lang="en-US"/>
            <a:t>Generate visuals</a:t>
          </a:r>
        </a:p>
      </dgm:t>
    </dgm:pt>
    <dgm:pt modelId="{5438C449-3BB5-467D-84DF-4AEA8AD18DD3}" type="parTrans" cxnId="{A9B9844D-70EA-4811-8C3C-D49AC11DF92C}">
      <dgm:prSet/>
      <dgm:spPr/>
      <dgm:t>
        <a:bodyPr/>
        <a:lstStyle/>
        <a:p>
          <a:endParaRPr lang="en-US"/>
        </a:p>
      </dgm:t>
    </dgm:pt>
    <dgm:pt modelId="{65F54A25-FF3D-4FEF-87C3-AF63003451F0}" type="sibTrans" cxnId="{A9B9844D-70EA-4811-8C3C-D49AC11DF92C}">
      <dgm:prSet/>
      <dgm:spPr/>
      <dgm:t>
        <a:bodyPr/>
        <a:lstStyle/>
        <a:p>
          <a:endParaRPr lang="en-US"/>
        </a:p>
      </dgm:t>
    </dgm:pt>
    <dgm:pt modelId="{488C2B6F-2AEC-4D00-A542-F05A7303C9FE}">
      <dgm:prSet/>
      <dgm:spPr/>
      <dgm:t>
        <a:bodyPr/>
        <a:lstStyle/>
        <a:p>
          <a:r>
            <a:rPr lang="en-US"/>
            <a:t>Assist with DAX</a:t>
          </a:r>
        </a:p>
      </dgm:t>
    </dgm:pt>
    <dgm:pt modelId="{17DA8D51-9CE1-41A0-BA09-4B3EEBF442A6}" type="parTrans" cxnId="{666B4289-27A0-4091-B0A5-CEFA687698E8}">
      <dgm:prSet/>
      <dgm:spPr/>
      <dgm:t>
        <a:bodyPr/>
        <a:lstStyle/>
        <a:p>
          <a:endParaRPr lang="en-US"/>
        </a:p>
      </dgm:t>
    </dgm:pt>
    <dgm:pt modelId="{8C159B16-939D-42F0-8F5E-E6F5AC026C70}" type="sibTrans" cxnId="{666B4289-27A0-4091-B0A5-CEFA687698E8}">
      <dgm:prSet/>
      <dgm:spPr/>
      <dgm:t>
        <a:bodyPr/>
        <a:lstStyle/>
        <a:p>
          <a:endParaRPr lang="en-US"/>
        </a:p>
      </dgm:t>
    </dgm:pt>
    <dgm:pt modelId="{05FA00E6-BEC7-4F1D-8EA4-087582382FEE}">
      <dgm:prSet/>
      <dgm:spPr/>
      <dgm:t>
        <a:bodyPr/>
        <a:lstStyle/>
        <a:p>
          <a:r>
            <a:rPr lang="en-US"/>
            <a:t>Provide insights</a:t>
          </a:r>
        </a:p>
      </dgm:t>
    </dgm:pt>
    <dgm:pt modelId="{17CC80AB-77C3-4A61-A6D4-79C3EF7FD16E}" type="parTrans" cxnId="{B109C830-94EC-48F7-BE04-4901744DCF41}">
      <dgm:prSet/>
      <dgm:spPr/>
      <dgm:t>
        <a:bodyPr/>
        <a:lstStyle/>
        <a:p>
          <a:endParaRPr lang="en-US"/>
        </a:p>
      </dgm:t>
    </dgm:pt>
    <dgm:pt modelId="{161C6C84-997D-4970-89C0-F9DDB2002B85}" type="sibTrans" cxnId="{B109C830-94EC-48F7-BE04-4901744DCF41}">
      <dgm:prSet/>
      <dgm:spPr/>
      <dgm:t>
        <a:bodyPr/>
        <a:lstStyle/>
        <a:p>
          <a:endParaRPr lang="en-US"/>
        </a:p>
      </dgm:t>
    </dgm:pt>
    <dgm:pt modelId="{55A67013-7DE6-4513-84C3-0848E8DA5378}" type="pres">
      <dgm:prSet presAssocID="{B4F2F7C2-6AA8-4451-B298-4C9091D099F9}" presName="Name0" presStyleCnt="0">
        <dgm:presLayoutVars>
          <dgm:dir/>
          <dgm:animLvl val="lvl"/>
          <dgm:resizeHandles val="exact"/>
        </dgm:presLayoutVars>
      </dgm:prSet>
      <dgm:spPr/>
    </dgm:pt>
    <dgm:pt modelId="{F1014195-F39C-418C-9CB7-287D6475BABC}" type="pres">
      <dgm:prSet presAssocID="{219CEC24-77DE-499A-8055-3AB0ADF9FBDF}" presName="boxAndChildren" presStyleCnt="0"/>
      <dgm:spPr/>
    </dgm:pt>
    <dgm:pt modelId="{393A2133-A9EE-4F81-98A3-F6B27B84EAAF}" type="pres">
      <dgm:prSet presAssocID="{219CEC24-77DE-499A-8055-3AB0ADF9FBDF}" presName="parentTextBox" presStyleLbl="node1" presStyleIdx="0" presStyleCnt="2"/>
      <dgm:spPr/>
    </dgm:pt>
    <dgm:pt modelId="{ACA6AD66-2463-49AD-B7A7-D378DDAF6A84}" type="pres">
      <dgm:prSet presAssocID="{219CEC24-77DE-499A-8055-3AB0ADF9FBDF}" presName="entireBox" presStyleLbl="node1" presStyleIdx="0" presStyleCnt="2"/>
      <dgm:spPr/>
    </dgm:pt>
    <dgm:pt modelId="{4CBFFC31-CC1C-4530-87CF-5D57868C6382}" type="pres">
      <dgm:prSet presAssocID="{219CEC24-77DE-499A-8055-3AB0ADF9FBDF}" presName="descendantBox" presStyleCnt="0"/>
      <dgm:spPr/>
    </dgm:pt>
    <dgm:pt modelId="{3EADB9EE-6700-4B61-AF1C-D1875C8980BF}" type="pres">
      <dgm:prSet presAssocID="{6FA5E932-EFB4-431B-9C87-70DBDB4088A4}" presName="childTextBox" presStyleLbl="fgAccFollowNode1" presStyleIdx="0" presStyleCnt="4">
        <dgm:presLayoutVars>
          <dgm:bulletEnabled val="1"/>
        </dgm:presLayoutVars>
      </dgm:prSet>
      <dgm:spPr/>
    </dgm:pt>
    <dgm:pt modelId="{2499770A-D96A-43DE-A64A-26C683AEB6B5}" type="pres">
      <dgm:prSet presAssocID="{3E059BD3-5578-49BC-B3D0-2737E12A2A1E}" presName="childTextBox" presStyleLbl="fgAccFollowNode1" presStyleIdx="1" presStyleCnt="4">
        <dgm:presLayoutVars>
          <dgm:bulletEnabled val="1"/>
        </dgm:presLayoutVars>
      </dgm:prSet>
      <dgm:spPr/>
    </dgm:pt>
    <dgm:pt modelId="{9F6D79FB-4B49-4EF4-81DB-39051DFCB819}" type="pres">
      <dgm:prSet presAssocID="{488C2B6F-2AEC-4D00-A542-F05A7303C9FE}" presName="childTextBox" presStyleLbl="fgAccFollowNode1" presStyleIdx="2" presStyleCnt="4">
        <dgm:presLayoutVars>
          <dgm:bulletEnabled val="1"/>
        </dgm:presLayoutVars>
      </dgm:prSet>
      <dgm:spPr/>
    </dgm:pt>
    <dgm:pt modelId="{109368B5-3E71-4A27-ACC8-6896491892CF}" type="pres">
      <dgm:prSet presAssocID="{05FA00E6-BEC7-4F1D-8EA4-087582382FEE}" presName="childTextBox" presStyleLbl="fgAccFollowNode1" presStyleIdx="3" presStyleCnt="4">
        <dgm:presLayoutVars>
          <dgm:bulletEnabled val="1"/>
        </dgm:presLayoutVars>
      </dgm:prSet>
      <dgm:spPr/>
    </dgm:pt>
    <dgm:pt modelId="{6CC259B0-A3F0-4A99-B73C-4A6F207AB96C}" type="pres">
      <dgm:prSet presAssocID="{C2289B1D-61F7-482D-912A-54224DECED80}" presName="sp" presStyleCnt="0"/>
      <dgm:spPr/>
    </dgm:pt>
    <dgm:pt modelId="{55CDE937-B59D-4FA0-82F1-D56C05421823}" type="pres">
      <dgm:prSet presAssocID="{DF025D9B-A29F-46B3-B21F-EB4B387665DA}" presName="arrowAndChildren" presStyleCnt="0"/>
      <dgm:spPr/>
    </dgm:pt>
    <dgm:pt modelId="{E2A04C7C-AAF3-46E4-9271-E76D26376AD0}" type="pres">
      <dgm:prSet presAssocID="{DF025D9B-A29F-46B3-B21F-EB4B387665DA}" presName="parentTextArrow" presStyleLbl="node1" presStyleIdx="1" presStyleCnt="2"/>
      <dgm:spPr/>
    </dgm:pt>
  </dgm:ptLst>
  <dgm:cxnLst>
    <dgm:cxn modelId="{DF40B228-9FDE-4B2D-A3A6-CEBEBEBF6B0F}" type="presOf" srcId="{B4F2F7C2-6AA8-4451-B298-4C9091D099F9}" destId="{55A67013-7DE6-4513-84C3-0848E8DA5378}" srcOrd="0" destOrd="0" presId="urn:microsoft.com/office/officeart/2005/8/layout/process4"/>
    <dgm:cxn modelId="{B109C830-94EC-48F7-BE04-4901744DCF41}" srcId="{219CEC24-77DE-499A-8055-3AB0ADF9FBDF}" destId="{05FA00E6-BEC7-4F1D-8EA4-087582382FEE}" srcOrd="3" destOrd="0" parTransId="{17CC80AB-77C3-4A61-A6D4-79C3EF7FD16E}" sibTransId="{161C6C84-997D-4970-89C0-F9DDB2002B85}"/>
    <dgm:cxn modelId="{28E74F31-CDFD-4B4D-A623-8EDC20025F03}" type="presOf" srcId="{DF025D9B-A29F-46B3-B21F-EB4B387665DA}" destId="{E2A04C7C-AAF3-46E4-9271-E76D26376AD0}" srcOrd="0" destOrd="0" presId="urn:microsoft.com/office/officeart/2005/8/layout/process4"/>
    <dgm:cxn modelId="{79D66C4C-9B26-44E7-AAB7-99C8DC7A171F}" type="presOf" srcId="{219CEC24-77DE-499A-8055-3AB0ADF9FBDF}" destId="{393A2133-A9EE-4F81-98A3-F6B27B84EAAF}" srcOrd="0" destOrd="0" presId="urn:microsoft.com/office/officeart/2005/8/layout/process4"/>
    <dgm:cxn modelId="{77AC434D-A419-4AD2-8958-C7B052FE369C}" srcId="{219CEC24-77DE-499A-8055-3AB0ADF9FBDF}" destId="{6FA5E932-EFB4-431B-9C87-70DBDB4088A4}" srcOrd="0" destOrd="0" parTransId="{C2564AFF-9FD6-4329-BFAB-439F16DFBFE5}" sibTransId="{D862716C-6BD9-492E-A93D-9B6ED4DB3C40}"/>
    <dgm:cxn modelId="{A9B9844D-70EA-4811-8C3C-D49AC11DF92C}" srcId="{219CEC24-77DE-499A-8055-3AB0ADF9FBDF}" destId="{3E059BD3-5578-49BC-B3D0-2737E12A2A1E}" srcOrd="1" destOrd="0" parTransId="{5438C449-3BB5-467D-84DF-4AEA8AD18DD3}" sibTransId="{65F54A25-FF3D-4FEF-87C3-AF63003451F0}"/>
    <dgm:cxn modelId="{4938C451-AD29-489D-8C4D-9850D157FC93}" type="presOf" srcId="{3E059BD3-5578-49BC-B3D0-2737E12A2A1E}" destId="{2499770A-D96A-43DE-A64A-26C683AEB6B5}" srcOrd="0" destOrd="0" presId="urn:microsoft.com/office/officeart/2005/8/layout/process4"/>
    <dgm:cxn modelId="{666B4289-27A0-4091-B0A5-CEFA687698E8}" srcId="{219CEC24-77DE-499A-8055-3AB0ADF9FBDF}" destId="{488C2B6F-2AEC-4D00-A542-F05A7303C9FE}" srcOrd="2" destOrd="0" parTransId="{17DA8D51-9CE1-41A0-BA09-4B3EEBF442A6}" sibTransId="{8C159B16-939D-42F0-8F5E-E6F5AC026C70}"/>
    <dgm:cxn modelId="{5E99BDA1-F77B-43BA-8FED-2DDE27E6E46E}" type="presOf" srcId="{6FA5E932-EFB4-431B-9C87-70DBDB4088A4}" destId="{3EADB9EE-6700-4B61-AF1C-D1875C8980BF}" srcOrd="0" destOrd="0" presId="urn:microsoft.com/office/officeart/2005/8/layout/process4"/>
    <dgm:cxn modelId="{838E0FAD-40ED-4D94-B24C-1901D01B33CA}" type="presOf" srcId="{05FA00E6-BEC7-4F1D-8EA4-087582382FEE}" destId="{109368B5-3E71-4A27-ACC8-6896491892CF}" srcOrd="0" destOrd="0" presId="urn:microsoft.com/office/officeart/2005/8/layout/process4"/>
    <dgm:cxn modelId="{B22FADC8-33C9-4CC4-A7FE-5C740AAE0610}" type="presOf" srcId="{488C2B6F-2AEC-4D00-A542-F05A7303C9FE}" destId="{9F6D79FB-4B49-4EF4-81DB-39051DFCB819}" srcOrd="0" destOrd="0" presId="urn:microsoft.com/office/officeart/2005/8/layout/process4"/>
    <dgm:cxn modelId="{D273B0CD-3180-4499-923A-9D5FFEE95A32}" type="presOf" srcId="{219CEC24-77DE-499A-8055-3AB0ADF9FBDF}" destId="{ACA6AD66-2463-49AD-B7A7-D378DDAF6A84}" srcOrd="1" destOrd="0" presId="urn:microsoft.com/office/officeart/2005/8/layout/process4"/>
    <dgm:cxn modelId="{48D88BD2-5BF5-4298-9F45-EEDC8C2FC908}" srcId="{B4F2F7C2-6AA8-4451-B298-4C9091D099F9}" destId="{DF025D9B-A29F-46B3-B21F-EB4B387665DA}" srcOrd="0" destOrd="0" parTransId="{6226D219-2F7C-442C-96A9-F951CA62AE97}" sibTransId="{C2289B1D-61F7-482D-912A-54224DECED80}"/>
    <dgm:cxn modelId="{897150FB-057A-4767-B1C6-06AE944D0C4C}" srcId="{B4F2F7C2-6AA8-4451-B298-4C9091D099F9}" destId="{219CEC24-77DE-499A-8055-3AB0ADF9FBDF}" srcOrd="1" destOrd="0" parTransId="{2ED6BD8C-5A90-4ED8-94CE-4B566A099E40}" sibTransId="{D0BB826C-6085-4763-AD18-867523F99EAC}"/>
    <dgm:cxn modelId="{D0BCD871-542A-4A29-8561-0ED3B497EC3A}" type="presParOf" srcId="{55A67013-7DE6-4513-84C3-0848E8DA5378}" destId="{F1014195-F39C-418C-9CB7-287D6475BABC}" srcOrd="0" destOrd="0" presId="urn:microsoft.com/office/officeart/2005/8/layout/process4"/>
    <dgm:cxn modelId="{5A450C4E-C7FB-44A4-A19C-93CF399C61A6}" type="presParOf" srcId="{F1014195-F39C-418C-9CB7-287D6475BABC}" destId="{393A2133-A9EE-4F81-98A3-F6B27B84EAAF}" srcOrd="0" destOrd="0" presId="urn:microsoft.com/office/officeart/2005/8/layout/process4"/>
    <dgm:cxn modelId="{7CE843EB-A442-4999-A4E8-80BBC1F2A6B4}" type="presParOf" srcId="{F1014195-F39C-418C-9CB7-287D6475BABC}" destId="{ACA6AD66-2463-49AD-B7A7-D378DDAF6A84}" srcOrd="1" destOrd="0" presId="urn:microsoft.com/office/officeart/2005/8/layout/process4"/>
    <dgm:cxn modelId="{559EC96A-B1C2-4023-B903-3767FD6639EF}" type="presParOf" srcId="{F1014195-F39C-418C-9CB7-287D6475BABC}" destId="{4CBFFC31-CC1C-4530-87CF-5D57868C6382}" srcOrd="2" destOrd="0" presId="urn:microsoft.com/office/officeart/2005/8/layout/process4"/>
    <dgm:cxn modelId="{00B1D4E4-E1A4-4255-85A1-3D449E835AEC}" type="presParOf" srcId="{4CBFFC31-CC1C-4530-87CF-5D57868C6382}" destId="{3EADB9EE-6700-4B61-AF1C-D1875C8980BF}" srcOrd="0" destOrd="0" presId="urn:microsoft.com/office/officeart/2005/8/layout/process4"/>
    <dgm:cxn modelId="{6DC73C50-8267-4EF1-863B-50CF177B748D}" type="presParOf" srcId="{4CBFFC31-CC1C-4530-87CF-5D57868C6382}" destId="{2499770A-D96A-43DE-A64A-26C683AEB6B5}" srcOrd="1" destOrd="0" presId="urn:microsoft.com/office/officeart/2005/8/layout/process4"/>
    <dgm:cxn modelId="{5EB87387-5095-4775-8CC2-D5C83937D613}" type="presParOf" srcId="{4CBFFC31-CC1C-4530-87CF-5D57868C6382}" destId="{9F6D79FB-4B49-4EF4-81DB-39051DFCB819}" srcOrd="2" destOrd="0" presId="urn:microsoft.com/office/officeart/2005/8/layout/process4"/>
    <dgm:cxn modelId="{2310F996-CD86-4421-A510-566E084F8944}" type="presParOf" srcId="{4CBFFC31-CC1C-4530-87CF-5D57868C6382}" destId="{109368B5-3E71-4A27-ACC8-6896491892CF}" srcOrd="3" destOrd="0" presId="urn:microsoft.com/office/officeart/2005/8/layout/process4"/>
    <dgm:cxn modelId="{5C14B69F-B4F8-443E-9D3F-1111492CF6B6}" type="presParOf" srcId="{55A67013-7DE6-4513-84C3-0848E8DA5378}" destId="{6CC259B0-A3F0-4A99-B73C-4A6F207AB96C}" srcOrd="1" destOrd="0" presId="urn:microsoft.com/office/officeart/2005/8/layout/process4"/>
    <dgm:cxn modelId="{035703A0-7AB4-4978-99B8-2DB86A805D6D}" type="presParOf" srcId="{55A67013-7DE6-4513-84C3-0848E8DA5378}" destId="{55CDE937-B59D-4FA0-82F1-D56C05421823}" srcOrd="2" destOrd="0" presId="urn:microsoft.com/office/officeart/2005/8/layout/process4"/>
    <dgm:cxn modelId="{70A7DA4A-DF93-4F2B-8981-E8A09F0CF05F}" type="presParOf" srcId="{55CDE937-B59D-4FA0-82F1-D56C05421823}" destId="{E2A04C7C-AAF3-46E4-9271-E76D26376AD0}" srcOrd="0" destOrd="0" presId="urn:microsoft.com/office/officeart/2005/8/layout/process4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61DA501F-AE5C-4651-8488-72A49AFA4CA3}" type="doc">
      <dgm:prSet loTypeId="urn:microsoft.com/office/officeart/2005/8/layout/vList5" loCatId="list" qsTypeId="urn:microsoft.com/office/officeart/2005/8/quickstyle/simple1" qsCatId="simple" csTypeId="urn:microsoft.com/office/officeart/2005/8/colors/accent1_2" csCatId="accent1"/>
      <dgm:spPr/>
      <dgm:t>
        <a:bodyPr/>
        <a:lstStyle/>
        <a:p>
          <a:endParaRPr lang="en-US"/>
        </a:p>
      </dgm:t>
    </dgm:pt>
    <dgm:pt modelId="{6B21B908-917F-4451-8A86-B9A407788DB8}">
      <dgm:prSet/>
      <dgm:spPr/>
      <dgm:t>
        <a:bodyPr/>
        <a:lstStyle/>
        <a:p>
          <a:r>
            <a:rPr lang="en-US"/>
            <a:t>Integration:</a:t>
          </a:r>
        </a:p>
      </dgm:t>
    </dgm:pt>
    <dgm:pt modelId="{980D527A-93BC-4863-BD61-5B41061B08B6}" type="parTrans" cxnId="{D8EBDAB4-DB77-4D30-B1BE-1C422D12E1BD}">
      <dgm:prSet/>
      <dgm:spPr/>
      <dgm:t>
        <a:bodyPr/>
        <a:lstStyle/>
        <a:p>
          <a:endParaRPr lang="en-US"/>
        </a:p>
      </dgm:t>
    </dgm:pt>
    <dgm:pt modelId="{655A1409-B0A4-4584-9E35-ED80C35BF97C}" type="sibTrans" cxnId="{D8EBDAB4-DB77-4D30-B1BE-1C422D12E1BD}">
      <dgm:prSet/>
      <dgm:spPr/>
      <dgm:t>
        <a:bodyPr/>
        <a:lstStyle/>
        <a:p>
          <a:endParaRPr lang="en-US"/>
        </a:p>
      </dgm:t>
    </dgm:pt>
    <dgm:pt modelId="{45811DC8-505D-4F4F-85BE-127D1B8D3161}">
      <dgm:prSet/>
      <dgm:spPr/>
      <dgm:t>
        <a:bodyPr/>
        <a:lstStyle/>
        <a:p>
          <a:r>
            <a:rPr lang="en-US"/>
            <a:t>Power BI Desktop &amp; Service</a:t>
          </a:r>
        </a:p>
      </dgm:t>
    </dgm:pt>
    <dgm:pt modelId="{50A384C3-903F-4D3B-847E-17D001811A22}" type="parTrans" cxnId="{A7A7A188-31EA-4E60-ACCE-70289C3EF13B}">
      <dgm:prSet/>
      <dgm:spPr/>
      <dgm:t>
        <a:bodyPr/>
        <a:lstStyle/>
        <a:p>
          <a:endParaRPr lang="en-US"/>
        </a:p>
      </dgm:t>
    </dgm:pt>
    <dgm:pt modelId="{E8AA2D77-DA02-462E-8C43-73FD832A2FB7}" type="sibTrans" cxnId="{A7A7A188-31EA-4E60-ACCE-70289C3EF13B}">
      <dgm:prSet/>
      <dgm:spPr/>
      <dgm:t>
        <a:bodyPr/>
        <a:lstStyle/>
        <a:p>
          <a:endParaRPr lang="en-US"/>
        </a:p>
      </dgm:t>
    </dgm:pt>
    <dgm:pt modelId="{671933DC-0232-425F-B273-6B6E112D218E}">
      <dgm:prSet/>
      <dgm:spPr/>
      <dgm:t>
        <a:bodyPr/>
        <a:lstStyle/>
        <a:p>
          <a:r>
            <a:rPr lang="en-US"/>
            <a:t>Benefits:</a:t>
          </a:r>
        </a:p>
      </dgm:t>
    </dgm:pt>
    <dgm:pt modelId="{997830F2-986F-4E25-8A5D-11AA876C507C}" type="parTrans" cxnId="{3668510C-46EC-48F4-BF52-96AD98D1ECDD}">
      <dgm:prSet/>
      <dgm:spPr/>
      <dgm:t>
        <a:bodyPr/>
        <a:lstStyle/>
        <a:p>
          <a:endParaRPr lang="en-US"/>
        </a:p>
      </dgm:t>
    </dgm:pt>
    <dgm:pt modelId="{36EBBF92-4FA6-405B-9912-6D25B3BC5982}" type="sibTrans" cxnId="{3668510C-46EC-48F4-BF52-96AD98D1ECDD}">
      <dgm:prSet/>
      <dgm:spPr/>
      <dgm:t>
        <a:bodyPr/>
        <a:lstStyle/>
        <a:p>
          <a:endParaRPr lang="en-US"/>
        </a:p>
      </dgm:t>
    </dgm:pt>
    <dgm:pt modelId="{3F27AEF5-D1C8-4353-8451-058172D6B58C}">
      <dgm:prSet/>
      <dgm:spPr/>
      <dgm:t>
        <a:bodyPr/>
        <a:lstStyle/>
        <a:p>
          <a:r>
            <a:rPr lang="en-US"/>
            <a:t>Saves time</a:t>
          </a:r>
        </a:p>
      </dgm:t>
    </dgm:pt>
    <dgm:pt modelId="{230D6ABE-E6ED-4BBB-AFFE-1B10B5B36899}" type="parTrans" cxnId="{0A23E258-5D97-4406-9BE2-4D687BC21CDF}">
      <dgm:prSet/>
      <dgm:spPr/>
      <dgm:t>
        <a:bodyPr/>
        <a:lstStyle/>
        <a:p>
          <a:endParaRPr lang="en-US"/>
        </a:p>
      </dgm:t>
    </dgm:pt>
    <dgm:pt modelId="{17E2CB41-DDBC-4BB2-9F61-78142C038EE6}" type="sibTrans" cxnId="{0A23E258-5D97-4406-9BE2-4D687BC21CDF}">
      <dgm:prSet/>
      <dgm:spPr/>
      <dgm:t>
        <a:bodyPr/>
        <a:lstStyle/>
        <a:p>
          <a:endParaRPr lang="en-US"/>
        </a:p>
      </dgm:t>
    </dgm:pt>
    <dgm:pt modelId="{A03342ED-9F4F-40E1-A4F5-423D83049A6F}">
      <dgm:prSet/>
      <dgm:spPr/>
      <dgm:t>
        <a:bodyPr/>
        <a:lstStyle/>
        <a:p>
          <a:r>
            <a:rPr lang="en-US"/>
            <a:t>Accessible analysis</a:t>
          </a:r>
        </a:p>
      </dgm:t>
    </dgm:pt>
    <dgm:pt modelId="{E8C5B037-4444-437C-89FC-6ECFD8F905FE}" type="parTrans" cxnId="{7313D92D-E31B-43E3-9A6E-43702683D0E2}">
      <dgm:prSet/>
      <dgm:spPr/>
      <dgm:t>
        <a:bodyPr/>
        <a:lstStyle/>
        <a:p>
          <a:endParaRPr lang="en-US"/>
        </a:p>
      </dgm:t>
    </dgm:pt>
    <dgm:pt modelId="{DC26F6A2-E330-4EA2-9608-544EBDF6D664}" type="sibTrans" cxnId="{7313D92D-E31B-43E3-9A6E-43702683D0E2}">
      <dgm:prSet/>
      <dgm:spPr/>
      <dgm:t>
        <a:bodyPr/>
        <a:lstStyle/>
        <a:p>
          <a:endParaRPr lang="en-US"/>
        </a:p>
      </dgm:t>
    </dgm:pt>
    <dgm:pt modelId="{516110E1-C78B-4E30-89A4-6CEA6B67406B}">
      <dgm:prSet/>
      <dgm:spPr/>
      <dgm:t>
        <a:bodyPr/>
        <a:lstStyle/>
        <a:p>
          <a:r>
            <a:rPr lang="en-US"/>
            <a:t>Boosts productivity</a:t>
          </a:r>
        </a:p>
      </dgm:t>
    </dgm:pt>
    <dgm:pt modelId="{72E67C8C-79B4-4FB9-88A9-AD1DAF0BE6AE}" type="parTrans" cxnId="{D26DA8FD-916C-4B7C-BAE0-BA11207ABB41}">
      <dgm:prSet/>
      <dgm:spPr/>
      <dgm:t>
        <a:bodyPr/>
        <a:lstStyle/>
        <a:p>
          <a:endParaRPr lang="en-US"/>
        </a:p>
      </dgm:t>
    </dgm:pt>
    <dgm:pt modelId="{FBEA3DAA-D93F-4635-AAA8-086FB9E5D209}" type="sibTrans" cxnId="{D26DA8FD-916C-4B7C-BAE0-BA11207ABB41}">
      <dgm:prSet/>
      <dgm:spPr/>
      <dgm:t>
        <a:bodyPr/>
        <a:lstStyle/>
        <a:p>
          <a:endParaRPr lang="en-US"/>
        </a:p>
      </dgm:t>
    </dgm:pt>
    <dgm:pt modelId="{A77A8D97-196C-4F5C-995C-FA65F6174197}" type="pres">
      <dgm:prSet presAssocID="{61DA501F-AE5C-4651-8488-72A49AFA4CA3}" presName="Name0" presStyleCnt="0">
        <dgm:presLayoutVars>
          <dgm:dir/>
          <dgm:animLvl val="lvl"/>
          <dgm:resizeHandles val="exact"/>
        </dgm:presLayoutVars>
      </dgm:prSet>
      <dgm:spPr/>
    </dgm:pt>
    <dgm:pt modelId="{4B39F467-E823-41B5-B346-E71CBFE7EBA7}" type="pres">
      <dgm:prSet presAssocID="{6B21B908-917F-4451-8A86-B9A407788DB8}" presName="linNode" presStyleCnt="0"/>
      <dgm:spPr/>
    </dgm:pt>
    <dgm:pt modelId="{9AD26D78-5812-463D-83AF-DD4C3460A5CC}" type="pres">
      <dgm:prSet presAssocID="{6B21B908-917F-4451-8A86-B9A407788DB8}" presName="parentText" presStyleLbl="node1" presStyleIdx="0" presStyleCnt="2">
        <dgm:presLayoutVars>
          <dgm:chMax val="1"/>
          <dgm:bulletEnabled val="1"/>
        </dgm:presLayoutVars>
      </dgm:prSet>
      <dgm:spPr/>
    </dgm:pt>
    <dgm:pt modelId="{40CA61F0-00D7-4515-981B-8D1145082C58}" type="pres">
      <dgm:prSet presAssocID="{6B21B908-917F-4451-8A86-B9A407788DB8}" presName="descendantText" presStyleLbl="alignAccFollowNode1" presStyleIdx="0" presStyleCnt="2">
        <dgm:presLayoutVars>
          <dgm:bulletEnabled val="1"/>
        </dgm:presLayoutVars>
      </dgm:prSet>
      <dgm:spPr/>
    </dgm:pt>
    <dgm:pt modelId="{B09A348A-53DB-4D15-9AFA-3400E8F28775}" type="pres">
      <dgm:prSet presAssocID="{655A1409-B0A4-4584-9E35-ED80C35BF97C}" presName="sp" presStyleCnt="0"/>
      <dgm:spPr/>
    </dgm:pt>
    <dgm:pt modelId="{04F14CFB-DD69-402A-85C5-4819C0E67C83}" type="pres">
      <dgm:prSet presAssocID="{671933DC-0232-425F-B273-6B6E112D218E}" presName="linNode" presStyleCnt="0"/>
      <dgm:spPr/>
    </dgm:pt>
    <dgm:pt modelId="{B76C82F4-439E-497E-BA82-EF8AEDA203D7}" type="pres">
      <dgm:prSet presAssocID="{671933DC-0232-425F-B273-6B6E112D218E}" presName="parentText" presStyleLbl="node1" presStyleIdx="1" presStyleCnt="2">
        <dgm:presLayoutVars>
          <dgm:chMax val="1"/>
          <dgm:bulletEnabled val="1"/>
        </dgm:presLayoutVars>
      </dgm:prSet>
      <dgm:spPr/>
    </dgm:pt>
    <dgm:pt modelId="{5B525D96-EE83-4A5F-98D3-6F322D86E0B6}" type="pres">
      <dgm:prSet presAssocID="{671933DC-0232-425F-B273-6B6E112D218E}" presName="descendantText" presStyleLbl="alignAccFollowNode1" presStyleIdx="1" presStyleCnt="2">
        <dgm:presLayoutVars>
          <dgm:bulletEnabled val="1"/>
        </dgm:presLayoutVars>
      </dgm:prSet>
      <dgm:spPr/>
    </dgm:pt>
  </dgm:ptLst>
  <dgm:cxnLst>
    <dgm:cxn modelId="{3668510C-46EC-48F4-BF52-96AD98D1ECDD}" srcId="{61DA501F-AE5C-4651-8488-72A49AFA4CA3}" destId="{671933DC-0232-425F-B273-6B6E112D218E}" srcOrd="1" destOrd="0" parTransId="{997830F2-986F-4E25-8A5D-11AA876C507C}" sibTransId="{36EBBF92-4FA6-405B-9912-6D25B3BC5982}"/>
    <dgm:cxn modelId="{EA53A82C-F415-4DDF-A098-3D50520B440E}" type="presOf" srcId="{671933DC-0232-425F-B273-6B6E112D218E}" destId="{B76C82F4-439E-497E-BA82-EF8AEDA203D7}" srcOrd="0" destOrd="0" presId="urn:microsoft.com/office/officeart/2005/8/layout/vList5"/>
    <dgm:cxn modelId="{7313D92D-E31B-43E3-9A6E-43702683D0E2}" srcId="{671933DC-0232-425F-B273-6B6E112D218E}" destId="{A03342ED-9F4F-40E1-A4F5-423D83049A6F}" srcOrd="1" destOrd="0" parTransId="{E8C5B037-4444-437C-89FC-6ECFD8F905FE}" sibTransId="{DC26F6A2-E330-4EA2-9608-544EBDF6D664}"/>
    <dgm:cxn modelId="{4323095E-BB3A-4435-8BAB-05B5F16273EA}" type="presOf" srcId="{6B21B908-917F-4451-8A86-B9A407788DB8}" destId="{9AD26D78-5812-463D-83AF-DD4C3460A5CC}" srcOrd="0" destOrd="0" presId="urn:microsoft.com/office/officeart/2005/8/layout/vList5"/>
    <dgm:cxn modelId="{EB95B55F-7751-4FA4-813B-DF64670CE2FD}" type="presOf" srcId="{45811DC8-505D-4F4F-85BE-127D1B8D3161}" destId="{40CA61F0-00D7-4515-981B-8D1145082C58}" srcOrd="0" destOrd="0" presId="urn:microsoft.com/office/officeart/2005/8/layout/vList5"/>
    <dgm:cxn modelId="{0E3B044A-13BD-421A-90AD-62412EF3FE32}" type="presOf" srcId="{3F27AEF5-D1C8-4353-8451-058172D6B58C}" destId="{5B525D96-EE83-4A5F-98D3-6F322D86E0B6}" srcOrd="0" destOrd="0" presId="urn:microsoft.com/office/officeart/2005/8/layout/vList5"/>
    <dgm:cxn modelId="{26DB344F-CF1B-4207-89EA-3E1F35584FF8}" type="presOf" srcId="{61DA501F-AE5C-4651-8488-72A49AFA4CA3}" destId="{A77A8D97-196C-4F5C-995C-FA65F6174197}" srcOrd="0" destOrd="0" presId="urn:microsoft.com/office/officeart/2005/8/layout/vList5"/>
    <dgm:cxn modelId="{0A23E258-5D97-4406-9BE2-4D687BC21CDF}" srcId="{671933DC-0232-425F-B273-6B6E112D218E}" destId="{3F27AEF5-D1C8-4353-8451-058172D6B58C}" srcOrd="0" destOrd="0" parTransId="{230D6ABE-E6ED-4BBB-AFFE-1B10B5B36899}" sibTransId="{17E2CB41-DDBC-4BB2-9F61-78142C038EE6}"/>
    <dgm:cxn modelId="{A7A7A188-31EA-4E60-ACCE-70289C3EF13B}" srcId="{6B21B908-917F-4451-8A86-B9A407788DB8}" destId="{45811DC8-505D-4F4F-85BE-127D1B8D3161}" srcOrd="0" destOrd="0" parTransId="{50A384C3-903F-4D3B-847E-17D001811A22}" sibTransId="{E8AA2D77-DA02-462E-8C43-73FD832A2FB7}"/>
    <dgm:cxn modelId="{9A8E2491-D9B8-48A7-AF9A-72DCFBFEAA6D}" type="presOf" srcId="{A03342ED-9F4F-40E1-A4F5-423D83049A6F}" destId="{5B525D96-EE83-4A5F-98D3-6F322D86E0B6}" srcOrd="0" destOrd="1" presId="urn:microsoft.com/office/officeart/2005/8/layout/vList5"/>
    <dgm:cxn modelId="{D8EBDAB4-DB77-4D30-B1BE-1C422D12E1BD}" srcId="{61DA501F-AE5C-4651-8488-72A49AFA4CA3}" destId="{6B21B908-917F-4451-8A86-B9A407788DB8}" srcOrd="0" destOrd="0" parTransId="{980D527A-93BC-4863-BD61-5B41061B08B6}" sibTransId="{655A1409-B0A4-4584-9E35-ED80C35BF97C}"/>
    <dgm:cxn modelId="{4A249FC2-CCAE-455F-A71B-13789A8F5AFC}" type="presOf" srcId="{516110E1-C78B-4E30-89A4-6CEA6B67406B}" destId="{5B525D96-EE83-4A5F-98D3-6F322D86E0B6}" srcOrd="0" destOrd="2" presId="urn:microsoft.com/office/officeart/2005/8/layout/vList5"/>
    <dgm:cxn modelId="{D26DA8FD-916C-4B7C-BAE0-BA11207ABB41}" srcId="{671933DC-0232-425F-B273-6B6E112D218E}" destId="{516110E1-C78B-4E30-89A4-6CEA6B67406B}" srcOrd="2" destOrd="0" parTransId="{72E67C8C-79B4-4FB9-88A9-AD1DAF0BE6AE}" sibTransId="{FBEA3DAA-D93F-4635-AAA8-086FB9E5D209}"/>
    <dgm:cxn modelId="{6816F379-2239-4D76-93BD-4B47FB522AEA}" type="presParOf" srcId="{A77A8D97-196C-4F5C-995C-FA65F6174197}" destId="{4B39F467-E823-41B5-B346-E71CBFE7EBA7}" srcOrd="0" destOrd="0" presId="urn:microsoft.com/office/officeart/2005/8/layout/vList5"/>
    <dgm:cxn modelId="{CDAF9C1F-3272-44AD-9564-30FA2BCABCD6}" type="presParOf" srcId="{4B39F467-E823-41B5-B346-E71CBFE7EBA7}" destId="{9AD26D78-5812-463D-83AF-DD4C3460A5CC}" srcOrd="0" destOrd="0" presId="urn:microsoft.com/office/officeart/2005/8/layout/vList5"/>
    <dgm:cxn modelId="{072FB4F4-0E1E-47F5-A780-64F5548F6E44}" type="presParOf" srcId="{4B39F467-E823-41B5-B346-E71CBFE7EBA7}" destId="{40CA61F0-00D7-4515-981B-8D1145082C58}" srcOrd="1" destOrd="0" presId="urn:microsoft.com/office/officeart/2005/8/layout/vList5"/>
    <dgm:cxn modelId="{AD28E266-2EE0-49F9-B88D-136B86045478}" type="presParOf" srcId="{A77A8D97-196C-4F5C-995C-FA65F6174197}" destId="{B09A348A-53DB-4D15-9AFA-3400E8F28775}" srcOrd="1" destOrd="0" presId="urn:microsoft.com/office/officeart/2005/8/layout/vList5"/>
    <dgm:cxn modelId="{749B7DFB-B33E-4FC2-A560-D5A2321DE9F9}" type="presParOf" srcId="{A77A8D97-196C-4F5C-995C-FA65F6174197}" destId="{04F14CFB-DD69-402A-85C5-4819C0E67C83}" srcOrd="2" destOrd="0" presId="urn:microsoft.com/office/officeart/2005/8/layout/vList5"/>
    <dgm:cxn modelId="{EC346110-EC22-4D6C-ACEA-B7FE354C681D}" type="presParOf" srcId="{04F14CFB-DD69-402A-85C5-4819C0E67C83}" destId="{B76C82F4-439E-497E-BA82-EF8AEDA203D7}" srcOrd="0" destOrd="0" presId="urn:microsoft.com/office/officeart/2005/8/layout/vList5"/>
    <dgm:cxn modelId="{B637760A-DE94-4168-95D6-9C81945C732B}" type="presParOf" srcId="{04F14CFB-DD69-402A-85C5-4819C0E67C83}" destId="{5B525D96-EE83-4A5F-98D3-6F322D86E0B6}" srcOrd="1" destOrd="0" presId="urn:microsoft.com/office/officeart/2005/8/layout/vList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ACA6AD66-2463-49AD-B7A7-D378DDAF6A84}">
      <dsp:nvSpPr>
        <dsp:cNvPr id="0" name=""/>
        <dsp:cNvSpPr/>
      </dsp:nvSpPr>
      <dsp:spPr>
        <a:xfrm>
          <a:off x="0" y="2626263"/>
          <a:ext cx="5181600" cy="1723112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Capabilities:</a:t>
          </a:r>
        </a:p>
      </dsp:txBody>
      <dsp:txXfrm>
        <a:off x="0" y="2626263"/>
        <a:ext cx="5181600" cy="930480"/>
      </dsp:txXfrm>
    </dsp:sp>
    <dsp:sp modelId="{3EADB9EE-6700-4B61-AF1C-D1875C8980BF}">
      <dsp:nvSpPr>
        <dsp:cNvPr id="0" name=""/>
        <dsp:cNvSpPr/>
      </dsp:nvSpPr>
      <dsp:spPr>
        <a:xfrm>
          <a:off x="0" y="3522281"/>
          <a:ext cx="1295400" cy="7926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Ask questions</a:t>
          </a:r>
        </a:p>
      </dsp:txBody>
      <dsp:txXfrm>
        <a:off x="0" y="3522281"/>
        <a:ext cx="1295400" cy="792631"/>
      </dsp:txXfrm>
    </dsp:sp>
    <dsp:sp modelId="{2499770A-D96A-43DE-A64A-26C683AEB6B5}">
      <dsp:nvSpPr>
        <dsp:cNvPr id="0" name=""/>
        <dsp:cNvSpPr/>
      </dsp:nvSpPr>
      <dsp:spPr>
        <a:xfrm>
          <a:off x="1295400" y="3522281"/>
          <a:ext cx="1295400" cy="7926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Generate visuals</a:t>
          </a:r>
        </a:p>
      </dsp:txBody>
      <dsp:txXfrm>
        <a:off x="1295400" y="3522281"/>
        <a:ext cx="1295400" cy="792631"/>
      </dsp:txXfrm>
    </dsp:sp>
    <dsp:sp modelId="{9F6D79FB-4B49-4EF4-81DB-39051DFCB819}">
      <dsp:nvSpPr>
        <dsp:cNvPr id="0" name=""/>
        <dsp:cNvSpPr/>
      </dsp:nvSpPr>
      <dsp:spPr>
        <a:xfrm>
          <a:off x="2590800" y="3522281"/>
          <a:ext cx="1295400" cy="7926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Assist with DAX</a:t>
          </a:r>
        </a:p>
      </dsp:txBody>
      <dsp:txXfrm>
        <a:off x="2590800" y="3522281"/>
        <a:ext cx="1295400" cy="792631"/>
      </dsp:txXfrm>
    </dsp:sp>
    <dsp:sp modelId="{109368B5-3E71-4A27-ACC8-6896491892CF}">
      <dsp:nvSpPr>
        <dsp:cNvPr id="0" name=""/>
        <dsp:cNvSpPr/>
      </dsp:nvSpPr>
      <dsp:spPr>
        <a:xfrm>
          <a:off x="3886200" y="3522281"/>
          <a:ext cx="1295400" cy="792631"/>
        </a:xfrm>
        <a:prstGeom prst="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128016" tIns="22860" rIns="128016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1800" kern="1200"/>
            <a:t>Provide insights</a:t>
          </a:r>
        </a:p>
      </dsp:txBody>
      <dsp:txXfrm>
        <a:off x="3886200" y="3522281"/>
        <a:ext cx="1295400" cy="792631"/>
      </dsp:txXfrm>
    </dsp:sp>
    <dsp:sp modelId="{E2A04C7C-AAF3-46E4-9271-E76D26376AD0}">
      <dsp:nvSpPr>
        <dsp:cNvPr id="0" name=""/>
        <dsp:cNvSpPr/>
      </dsp:nvSpPr>
      <dsp:spPr>
        <a:xfrm rot="10800000">
          <a:off x="0" y="1962"/>
          <a:ext cx="5181600" cy="2650147"/>
        </a:xfrm>
        <a:prstGeom prst="upArrowCallou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7584" tIns="227584" rIns="227584" bIns="227584" numCol="1" spcCol="1270" anchor="ctr" anchorCtr="0">
          <a:noAutofit/>
        </a:bodyPr>
        <a:lstStyle/>
        <a:p>
          <a:pPr marL="0" lvl="0" indent="0" algn="ctr" defTabSz="1422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3200" kern="1200"/>
            <a:t>AI-powered assistant in Power BI</a:t>
          </a:r>
        </a:p>
      </dsp:txBody>
      <dsp:txXfrm rot="10800000">
        <a:off x="0" y="1962"/>
        <a:ext cx="5181600" cy="1721986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40CA61F0-00D7-4515-981B-8D1145082C58}">
      <dsp:nvSpPr>
        <dsp:cNvPr id="0" name=""/>
        <dsp:cNvSpPr/>
      </dsp:nvSpPr>
      <dsp:spPr>
        <a:xfrm rot="5400000">
          <a:off x="2674467" y="-596782"/>
          <a:ext cx="1698041" cy="3316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Power BI Desktop &amp; Service</a:t>
          </a:r>
        </a:p>
      </dsp:txBody>
      <dsp:txXfrm rot="-5400000">
        <a:off x="1865376" y="295201"/>
        <a:ext cx="3233332" cy="1532257"/>
      </dsp:txXfrm>
    </dsp:sp>
    <dsp:sp modelId="{9AD26D78-5812-463D-83AF-DD4C3460A5CC}">
      <dsp:nvSpPr>
        <dsp:cNvPr id="0" name=""/>
        <dsp:cNvSpPr/>
      </dsp:nvSpPr>
      <dsp:spPr>
        <a:xfrm>
          <a:off x="0" y="53"/>
          <a:ext cx="1865376" cy="212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Integration:</a:t>
          </a:r>
        </a:p>
      </dsp:txBody>
      <dsp:txXfrm>
        <a:off x="91060" y="91113"/>
        <a:ext cx="1683256" cy="1940432"/>
      </dsp:txXfrm>
    </dsp:sp>
    <dsp:sp modelId="{5B525D96-EE83-4A5F-98D3-6F322D86E0B6}">
      <dsp:nvSpPr>
        <dsp:cNvPr id="0" name=""/>
        <dsp:cNvSpPr/>
      </dsp:nvSpPr>
      <dsp:spPr>
        <a:xfrm rot="5400000">
          <a:off x="2674467" y="1631896"/>
          <a:ext cx="1698041" cy="3316224"/>
        </a:xfrm>
        <a:prstGeom prst="round2SameRect">
          <a:avLst/>
        </a:prstGeom>
        <a:solidFill>
          <a:schemeClr val="accent1">
            <a:alpha val="90000"/>
            <a:tint val="40000"/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accent1">
              <a:alpha val="90000"/>
              <a:tint val="4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99060" tIns="49530" rIns="99060" bIns="49530" numCol="1" spcCol="1270" anchor="ctr" anchorCtr="0">
          <a:noAutofit/>
        </a:bodyPr>
        <a:lstStyle/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Saves time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Accessible analysis</a:t>
          </a:r>
        </a:p>
        <a:p>
          <a:pPr marL="228600" lvl="1" indent="-228600" algn="l" defTabSz="1155700">
            <a:lnSpc>
              <a:spcPct val="90000"/>
            </a:lnSpc>
            <a:spcBef>
              <a:spcPct val="0"/>
            </a:spcBef>
            <a:spcAft>
              <a:spcPct val="15000"/>
            </a:spcAft>
            <a:buChar char="•"/>
          </a:pPr>
          <a:r>
            <a:rPr lang="en-US" sz="2600" kern="1200"/>
            <a:t>Boosts productivity</a:t>
          </a:r>
        </a:p>
      </dsp:txBody>
      <dsp:txXfrm rot="-5400000">
        <a:off x="1865376" y="2523879"/>
        <a:ext cx="3233332" cy="1532257"/>
      </dsp:txXfrm>
    </dsp:sp>
    <dsp:sp modelId="{B76C82F4-439E-497E-BA82-EF8AEDA203D7}">
      <dsp:nvSpPr>
        <dsp:cNvPr id="0" name=""/>
        <dsp:cNvSpPr/>
      </dsp:nvSpPr>
      <dsp:spPr>
        <a:xfrm>
          <a:off x="0" y="2228732"/>
          <a:ext cx="1865376" cy="2122552"/>
        </a:xfrm>
        <a:prstGeom prst="round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905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91440" tIns="45720" rIns="91440" bIns="45720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n-US" sz="2400" kern="1200"/>
            <a:t>Benefits:</a:t>
          </a:r>
        </a:p>
      </dsp:txBody>
      <dsp:txXfrm>
        <a:off x="91060" y="2319792"/>
        <a:ext cx="1683256" cy="1940432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process4">
  <dgm:title val=""/>
  <dgm:desc val=""/>
  <dgm:catLst>
    <dgm:cat type="process" pri="16000"/>
    <dgm:cat type="list" pri="20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alg type="lin">
      <dgm:param type="linDir" val="fromB"/>
    </dgm:alg>
    <dgm:shape xmlns:r="http://schemas.openxmlformats.org/officeDocument/2006/relationships" r:blip="">
      <dgm:adjLst/>
    </dgm:shape>
    <dgm:presOf/>
    <dgm:constrLst>
      <dgm:constr type="h" for="ch" forName="boxAndChildren" refType="h"/>
      <dgm:constr type="h" for="ch" forName="arrowAndChildren" refType="h" refFor="ch" refForName="boxAndChildren" op="equ" fact="1.538"/>
      <dgm:constr type="w" for="ch" forName="arrowAndChildren" refType="w"/>
      <dgm:constr type="w" for="ch" forName="boxAndChildren" refType="w"/>
      <dgm:constr type="h" for="ch" forName="sp" refType="h" fact="-0.015"/>
      <dgm:constr type="primFontSz" for="des" forName="parentTextBox" val="65"/>
      <dgm:constr type="primFontSz" for="des" forName="parentTextArrow" refType="primFontSz" refFor="des" refForName="parentTextBox" op="equ"/>
      <dgm:constr type="primFontSz" for="des" forName="childTextArrow" val="65"/>
      <dgm:constr type="primFontSz" for="des" forName="childTextBox" refType="primFontSz" refFor="des" refForName="childTextArrow" op="equ"/>
    </dgm:constrLst>
    <dgm:ruleLst/>
    <dgm:forEach name="Name1" axis="ch" ptType="node" st="-1" step="-1">
      <dgm:choose name="Name2">
        <dgm:if name="Name3" axis="self" ptType="node" func="revPos" op="equ" val="1">
          <dgm:layoutNode name="boxAndChildren">
            <dgm:alg type="composite"/>
            <dgm:shape xmlns:r="http://schemas.openxmlformats.org/officeDocument/2006/relationships" r:blip="">
              <dgm:adjLst/>
            </dgm:shape>
            <dgm:presOf/>
            <dgm:choose name="Name4">
              <dgm:if name="Name5" axis="ch" ptType="node" func="cnt" op="gte" val="1">
                <dgm:constrLst>
                  <dgm:constr type="w" for="ch" forName="parentTextBox" refType="w"/>
                  <dgm:constr type="h" for="ch" forName="parentTextBox" refType="h" fact="0.54"/>
                  <dgm:constr type="t" for="ch" forName="parentTextBox"/>
                  <dgm:constr type="w" for="ch" forName="entireBox" refType="w"/>
                  <dgm:constr type="h" for="ch" forName="entireBox" refType="h"/>
                  <dgm:constr type="w" for="ch" forName="descendantBox" refType="w"/>
                  <dgm:constr type="b" for="ch" forName="descendantBox" refType="h" fact="0.98"/>
                  <dgm:constr type="h" for="ch" forName="descendantBox" refType="h" fact="0.46"/>
                </dgm:constrLst>
              </dgm:if>
              <dgm:else name="Name6">
                <dgm:constrLst>
                  <dgm:constr type="w" for="ch" forName="parentTextBox" refType="w"/>
                  <dgm:constr type="h" for="ch" forName="parentTextBox" refType="h"/>
                </dgm:constrLst>
              </dgm:else>
            </dgm:choose>
            <dgm:ruleLst/>
            <dgm:layoutNode name="parentTextBox">
              <dgm:alg type="tx"/>
              <dgm:choose name="Name7">
                <dgm:if name="Name8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9">
                  <dgm:shape xmlns:r="http://schemas.openxmlformats.org/officeDocument/2006/relationships" type="rec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10">
              <dgm:if name="Name11" axis="ch" ptType="node" func="cnt" op="gte" val="1">
                <dgm:layoutNode name="entireBox">
                  <dgm:alg type="sp"/>
                  <dgm:shape xmlns:r="http://schemas.openxmlformats.org/officeDocument/2006/relationships" type="rect" r:blip="">
                    <dgm:adjLst/>
                  </dgm:shape>
                  <dgm:presOf axis="self"/>
                  <dgm:constrLst/>
                  <dgm:ruleLst/>
                </dgm:layoutNode>
                <dgm:layoutNode name="descendantBox" styleLbl="fgAccFollowNode1">
                  <dgm:choose name="Name12">
                    <dgm:if name="Name13" func="var" arg="dir" op="equ" val="norm">
                      <dgm:alg type="lin"/>
                    </dgm:if>
                    <dgm:else name="Name14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Box" refType="w"/>
                    <dgm:constr type="h" for="ch" forName="childTextBox" refType="h"/>
                  </dgm:constrLst>
                  <dgm:ruleLst/>
                  <dgm:forEach name="Name15" axis="ch" ptType="node">
                    <dgm:layoutNode name="childTextBox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16"/>
            </dgm:choose>
          </dgm:layoutNode>
        </dgm:if>
        <dgm:else name="Name17">
          <dgm:layoutNode name="arrowAndChildren">
            <dgm:alg type="composite"/>
            <dgm:shape xmlns:r="http://schemas.openxmlformats.org/officeDocument/2006/relationships" r:blip="">
              <dgm:adjLst/>
            </dgm:shape>
            <dgm:presOf/>
            <dgm:choose name="Name18">
              <dgm:if name="Name19" axis="ch" ptType="node" func="cnt" op="gte" val="1">
                <dgm:constrLst>
                  <dgm:constr type="w" for="ch" forName="parentTextArrow" refType="w"/>
                  <dgm:constr type="t" for="ch" forName="parentTextArrow"/>
                  <dgm:constr type="h" for="ch" forName="parentTextArrow" refType="h" fact="0.351"/>
                  <dgm:constr type="w" for="ch" forName="arrow" refType="w"/>
                  <dgm:constr type="h" for="ch" forName="arrow" refType="h"/>
                  <dgm:constr type="w" for="ch" forName="descendantArrow" refType="w"/>
                  <dgm:constr type="b" for="ch" forName="descendantArrow" refType="h" fact="0.65"/>
                  <dgm:constr type="h" for="ch" forName="descendantArrow" refType="h" fact="0.299"/>
                </dgm:constrLst>
              </dgm:if>
              <dgm:else name="Name20">
                <dgm:constrLst>
                  <dgm:constr type="w" for="ch" forName="parentTextArrow" refType="w"/>
                  <dgm:constr type="h" for="ch" forName="parentTextArrow" refType="h"/>
                </dgm:constrLst>
              </dgm:else>
            </dgm:choose>
            <dgm:ruleLst/>
            <dgm:layoutNode name="parentTextArrow">
              <dgm:alg type="tx"/>
              <dgm:choose name="Name21">
                <dgm:if name="Name22" axis="ch" ptType="node" func="cnt" op="gte" val="1">
                  <dgm:shape xmlns:r="http://schemas.openxmlformats.org/officeDocument/2006/relationships" type="rect" r:blip="" zOrderOff="1" hideGeom="1">
                    <dgm:adjLst/>
                  </dgm:shape>
                </dgm:if>
                <dgm:else name="Name23">
                  <dgm:shape xmlns:r="http://schemas.openxmlformats.org/officeDocument/2006/relationships" rot="180" type="upArrowCallout" r:blip="">
                    <dgm:adjLst/>
                  </dgm:shape>
                </dgm:else>
              </dgm:choose>
              <dgm:presOf axis="self"/>
              <dgm:constrLst/>
              <dgm:ruleLst>
                <dgm:rule type="primFontSz" val="5" fact="NaN" max="NaN"/>
              </dgm:ruleLst>
            </dgm:layoutNode>
            <dgm:choose name="Name24">
              <dgm:if name="Name25" axis="ch" ptType="node" func="cnt" op="gte" val="1">
                <dgm:layoutNode name="arrow">
                  <dgm:alg type="sp"/>
                  <dgm:shape xmlns:r="http://schemas.openxmlformats.org/officeDocument/2006/relationships" rot="180" type="upArrowCallout" r:blip="">
                    <dgm:adjLst/>
                  </dgm:shape>
                  <dgm:presOf axis="self"/>
                  <dgm:constrLst/>
                  <dgm:ruleLst/>
                </dgm:layoutNode>
                <dgm:layoutNode name="descendantArrow">
                  <dgm:choose name="Name26">
                    <dgm:if name="Name27" func="var" arg="dir" op="equ" val="norm">
                      <dgm:alg type="lin"/>
                    </dgm:if>
                    <dgm:else name="Name28">
                      <dgm:alg type="lin">
                        <dgm:param type="linDir" val="fromR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for="ch" forName="childTextArrow" refType="w"/>
                    <dgm:constr type="h" for="ch" forName="childTextArrow" refType="h"/>
                  </dgm:constrLst>
                  <dgm:ruleLst/>
                  <dgm:forEach name="Name29" axis="ch" ptType="node">
                    <dgm:layoutNode name="childTextArrow" styleLbl="fgAccFollowNode1">
                      <dgm:varLst>
                        <dgm:bulletEnabled val="1"/>
                      </dgm:varLst>
                      <dgm:alg type="tx"/>
                      <dgm:shape xmlns:r="http://schemas.openxmlformats.org/officeDocument/2006/relationships" type="rect" r:blip="">
                        <dgm:adjLst/>
                      </dgm:shape>
                      <dgm:presOf axis="desOrSelf" ptType="node"/>
                      <dgm:constrLst>
                        <dgm:constr type="tMarg" refType="primFontSz" fact="0.1"/>
                        <dgm:constr type="bMarg" refType="primFontSz" fact="0.1"/>
                      </dgm:constrLst>
                      <dgm:ruleLst>
                        <dgm:rule type="primFontSz" val="5" fact="NaN" max="NaN"/>
                      </dgm:ruleLst>
                    </dgm:layoutNode>
                  </dgm:forEach>
                </dgm:layoutNode>
              </dgm:if>
              <dgm:else name="Name30"/>
            </dgm:choose>
          </dgm:layoutNode>
        </dgm:else>
      </dgm:choose>
      <dgm:forEach name="Name31" axis="precedSib" ptType="sibTrans" st="-1" cnt="1">
        <dgm:layoutNode name="sp">
          <dgm:alg type="sp"/>
          <dgm:shape xmlns:r="http://schemas.openxmlformats.org/officeDocument/2006/relationships" r:blip="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vList5">
  <dgm:title val=""/>
  <dgm:desc val=""/>
  <dgm:catLst>
    <dgm:cat type="list" pri="15000"/>
    <dgm:cat type="convert" pri="2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2">
          <dgm:prSet phldr="1"/>
        </dgm:pt>
        <dgm:pt modelId="21">
          <dgm:prSet phldr="1"/>
        </dgm:pt>
        <dgm:pt modelId="22">
          <dgm:prSet phldr="1"/>
        </dgm:pt>
        <dgm:pt modelId="3">
          <dgm:prSet phldr="1"/>
        </dgm:pt>
        <dgm:pt modelId="31">
          <dgm:prSet phldr="1"/>
        </dgm:pt>
        <dgm:pt modelId="32">
          <dgm:prSet phldr="1"/>
        </dgm:pt>
      </dgm:ptLst>
      <dgm:cxnLst>
        <dgm:cxn modelId="4" srcId="0" destId="1" srcOrd="0" destOrd="0"/>
        <dgm:cxn modelId="5" srcId="0" destId="2" srcOrd="1" destOrd="0"/>
        <dgm:cxn modelId="6" srcId="0" destId="3" srcOrd="2" destOrd="0"/>
        <dgm:cxn modelId="13" srcId="1" destId="11" srcOrd="0" destOrd="0"/>
        <dgm:cxn modelId="14" srcId="1" destId="12" srcOrd="1" destOrd="0"/>
        <dgm:cxn modelId="23" srcId="2" destId="21" srcOrd="0" destOrd="0"/>
        <dgm:cxn modelId="24" srcId="2" destId="22" srcOrd="1" destOrd="0"/>
        <dgm:cxn modelId="33" srcId="3" destId="31" srcOrd="0" destOrd="0"/>
        <dgm:cxn modelId="34" srcId="3" destId="32" srcOrd="1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2"/>
        <dgm:pt modelId="21"/>
      </dgm:ptLst>
      <dgm:cxnLst>
        <dgm:cxn modelId="4" srcId="0" destId="1" srcOrd="0" destOrd="0"/>
        <dgm:cxn modelId="5" srcId="0" destId="2" srcOrd="1" destOrd="0"/>
        <dgm:cxn modelId="13" srcId="1" destId="11" srcOrd="0" destOrd="0"/>
        <dgm:cxn modelId="23" srcId="2" destId="21" srcOrd="0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2"/>
        <dgm:pt modelId="21"/>
        <dgm:pt modelId="3"/>
        <dgm:pt modelId="31"/>
        <dgm:pt modelId="4"/>
        <dgm:pt modelId="41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  <dgm:cxn modelId="13" srcId="1" destId="11" srcOrd="0" destOrd="0"/>
        <dgm:cxn modelId="23" srcId="2" destId="21" srcOrd="0" destOrd="0"/>
        <dgm:cxn modelId="33" srcId="3" destId="31" srcOrd="0" destOrd="0"/>
        <dgm:cxn modelId="43" srcId="4" destId="41" srcOrd="0" destOrd="0"/>
      </dgm:cxnLst>
      <dgm:bg/>
      <dgm:whole/>
    </dgm:dataModel>
  </dgm:clrData>
  <dgm:layoutNode name="Name0">
    <dgm:varLst>
      <dgm:dir/>
      <dgm:animLvl val="lvl"/>
      <dgm:resizeHandles val="exact"/>
    </dgm:varLst>
    <dgm:choose name="Name1">
      <dgm:if name="Name2" func="var" arg="dir" op="equ" val="norm">
        <dgm:alg type="lin">
          <dgm:param type="linDir" val="fromT"/>
          <dgm:param type="nodeHorzAlign" val="l"/>
        </dgm:alg>
      </dgm:if>
      <dgm:else name="Name3">
        <dgm:alg type="lin">
          <dgm:param type="linDir" val="fromT"/>
          <dgm:param type="nodeHorzAlign" val="r"/>
        </dgm:alg>
      </dgm:else>
    </dgm:choose>
    <dgm:shape xmlns:r="http://schemas.openxmlformats.org/officeDocument/2006/relationships" r:blip="">
      <dgm:adjLst/>
    </dgm:shape>
    <dgm:presOf/>
    <dgm:constrLst>
      <dgm:constr type="h" for="ch" forName="linNode" refType="h"/>
      <dgm:constr type="w" for="ch" forName="linNode" refType="w"/>
      <dgm:constr type="h" for="ch" forName="sp" refType="h" fact="0.05"/>
      <dgm:constr type="primFontSz" for="des" forName="parentText" op="equ" val="65"/>
      <dgm:constr type="secFontSz" for="des" forName="descendantText" op="equ"/>
    </dgm:constrLst>
    <dgm:ruleLst/>
    <dgm:forEach name="Name4" axis="ch" ptType="node">
      <dgm:layoutNode name="linNode">
        <dgm:choose name="Name5">
          <dgm:if name="Name6" func="var" arg="dir" op="equ" val="norm">
            <dgm:alg type="lin">
              <dgm:param type="linDir" val="fromL"/>
            </dgm:alg>
          </dgm:if>
          <dgm:else name="Name7">
            <dgm:alg type="lin">
              <dgm:param type="linDir" val="fromR"/>
            </dgm:alg>
          </dgm:else>
        </dgm:choose>
        <dgm:shape xmlns:r="http://schemas.openxmlformats.org/officeDocument/2006/relationships" r:blip="">
          <dgm:adjLst/>
        </dgm:shape>
        <dgm:presOf/>
        <dgm:constrLst>
          <dgm:constr type="w" for="ch" forName="parentText" refType="w" fact="0.36"/>
          <dgm:constr type="w" for="ch" forName="descendantText" refType="w" fact="0.64"/>
          <dgm:constr type="h" for="ch" forName="parentText" refType="h"/>
          <dgm:constr type="h" for="ch" forName="descendantText" refType="h" refFor="ch" refForName="parentText" fact="0.8"/>
        </dgm:constrLst>
        <dgm:ruleLst/>
        <dgm:layoutNode name="parentText">
          <dgm:varLst>
            <dgm:chMax val="1"/>
            <dgm:bulletEnabled val="1"/>
          </dgm:varLst>
          <dgm:alg type="tx"/>
          <dgm:shape xmlns:r="http://schemas.openxmlformats.org/officeDocument/2006/relationships" type="roundRect" r:blip="" zOrderOff="3">
            <dgm:adjLst/>
          </dgm:shape>
          <dgm:presOf axis="self" ptType="node"/>
          <dgm:constrLst>
            <dgm:constr type="tMarg" refType="primFontSz" fact="0.15"/>
            <dgm:constr type="bMarg" refType="primFontSz" fact="0.15"/>
            <dgm:constr type="lMarg" refType="primFontSz" fact="0.3"/>
            <dgm:constr type="rMarg" refType="primFontSz" fact="0.3"/>
          </dgm:constrLst>
          <dgm:ruleLst>
            <dgm:rule type="primFontSz" val="5" fact="NaN" max="NaN"/>
          </dgm:ruleLst>
        </dgm:layoutNode>
        <dgm:choose name="Name8">
          <dgm:if name="Name9" axis="ch" ptType="node" func="cnt" op="gte" val="1">
            <dgm:layoutNode name="descendantText" styleLbl="alignAccFollowNode1">
              <dgm:varLst>
                <dgm:bulletEnabled val="1"/>
              </dgm:varLst>
              <dgm:alg type="tx">
                <dgm:param type="stBulletLvl" val="1"/>
                <dgm:param type="txAnchorVertCh" val="mid"/>
              </dgm:alg>
              <dgm:choose name="Name10">
                <dgm:if name="Name11" func="var" arg="dir" op="equ" val="norm">
                  <dgm:shape xmlns:r="http://schemas.openxmlformats.org/officeDocument/2006/relationships" rot="90" type="round2SameRect" r:blip="">
                    <dgm:adjLst/>
                  </dgm:shape>
                </dgm:if>
                <dgm:else name="Name12">
                  <dgm:shape xmlns:r="http://schemas.openxmlformats.org/officeDocument/2006/relationships" rot="-90" type="round2SameRect" r:blip="">
                    <dgm:adjLst/>
                  </dgm:shape>
                </dgm:else>
              </dgm:choose>
              <dgm:presOf axis="des" ptType="node"/>
              <dgm:constrLst>
                <dgm:constr type="secFontSz" val="65"/>
                <dgm:constr type="primFontSz" refType="secFontSz"/>
                <dgm:constr type="lMarg" refType="secFontSz" fact="0.3"/>
                <dgm:constr type="rMarg" refType="secFontSz" fact="0.3"/>
                <dgm:constr type="tMarg" refType="secFontSz" fact="0.15"/>
                <dgm:constr type="bMarg" refType="secFontSz" fact="0.15"/>
              </dgm:constrLst>
              <dgm:ruleLst>
                <dgm:rule type="secFontSz" val="5" fact="NaN" max="NaN"/>
              </dgm:ruleLst>
            </dgm:layoutNode>
          </dgm:if>
          <dgm:else name="Name13"/>
        </dgm:choose>
      </dgm:layoutNode>
      <dgm:forEach name="Name14" axis="followSib" ptType="sibTrans" cnt="1">
        <dgm:layoutNode name="sp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41E898C-6BDA-4672-80C3-BADADF9306C6}" type="datetimeFigureOut">
              <a:t>9/18/2025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2B3D7D1-1FE3-43C3-AAD2-C928BD673304}" type="slidenum"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83983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power-bi/create-reports/copilot-enable-power-bi" TargetMode="External"/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7F0F8334-8280-428A-A976-582F1A0DCD17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73354801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t>Explain how Copilot works and its integration in Power BI. Highlight its benefits and show a simple demo to illustrate its capabilities.</a:t>
            </a:r>
          </a:p>
          <a:p>
            <a:r>
              <a:rPr lang="en-US"/>
              <a:t>Mini demo: 'Summarize sales performance by region'</a:t>
            </a:r>
            <a:endParaRPr lang="en-US">
              <a:ea typeface="Calibri"/>
              <a:cs typeface="Calibri"/>
            </a:endParaRPr>
          </a:p>
          <a:p>
            <a:endParaRPr lang="en-US">
              <a:ea typeface="Calibri"/>
              <a:cs typeface="Calibri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>
                <a:hlinkClick r:id="rId3"/>
              </a:rPr>
              <a:t>Enable Fabric Copilot for Power BI - Power BI | Microsoft Learn</a:t>
            </a:r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2B3D7D1-1FE3-43C3-AAD2-C928BD673304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9640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538789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913845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15245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309203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3172339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1031255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638898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18414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189582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290545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944565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599301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392560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49073377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695423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23168921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5586921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398439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800353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84080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49262827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553500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tx">
  <p:cSld name="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noFill/>
        </p:spPr>
        <p:txBody>
          <a:bodyPr rtlCol="0"/>
          <a:lstStyle>
            <a:lvl1pPr marL="0" indent="0" algn="ctr" defTabSz="-18496626" rtl="0" eaLnBrk="1" fontAlgn="base" hangingPunct="1">
              <a:spcBef>
                <a:spcPct val="0"/>
              </a:spcBef>
              <a:spcAft>
                <a:spcPct val="0"/>
              </a:spcAft>
              <a:defRPr lang="en-US" sz="3733" b="1" dirty="0">
                <a:solidFill>
                  <a:srgbClr val="FF00FE"/>
                </a:solidFill>
                <a:latin typeface="Calibri"/>
                <a:ea typeface="+mj-ea"/>
                <a:cs typeface="Segoe UI" pitchFamily="34" charset="0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371600"/>
            <a:ext cx="10972800" cy="4267200"/>
          </a:xfrm>
        </p:spPr>
        <p:txBody>
          <a:bodyPr rtlCol="0"/>
          <a:lstStyle>
            <a:lvl1pPr>
              <a:buClrTx/>
              <a:buFont typeface="Wingdings" pitchFamily="2" charset="2"/>
              <a:buChar char="§"/>
              <a:defRPr sz="2667" b="1">
                <a:latin typeface="Calibri" pitchFamily="34" charset="0"/>
              </a:defRPr>
            </a:lvl1pPr>
            <a:lvl2pPr>
              <a:buClrTx/>
              <a:buFont typeface="Wingdings" pitchFamily="2" charset="2"/>
              <a:buChar char="o"/>
              <a:defRPr sz="2400" b="0">
                <a:latin typeface="Calibri Light" pitchFamily="34" charset="0"/>
              </a:defRPr>
            </a:lvl2pPr>
            <a:lvl3pPr>
              <a:buClrTx/>
              <a:buFont typeface="Wingdings" pitchFamily="2" charset="2"/>
              <a:buChar char="o"/>
              <a:defRPr sz="2133" b="0">
                <a:latin typeface="Calibri Light" pitchFamily="34" charset="0"/>
              </a:defRPr>
            </a:lvl3pPr>
            <a:lvl4pPr>
              <a:buClrTx/>
              <a:buFont typeface="Wingdings" pitchFamily="2" charset="2"/>
              <a:buChar char="o"/>
              <a:defRPr sz="1867" b="0">
                <a:latin typeface="Calibri Light" pitchFamily="34" charset="0"/>
              </a:defRPr>
            </a:lvl4pPr>
            <a:lvl5pPr>
              <a:buClrTx/>
              <a:buFont typeface="Wingdings" pitchFamily="2" charset="2"/>
              <a:buChar char="o"/>
              <a:defRPr sz="1600" b="0">
                <a:latin typeface="Calibri Light" pitchFamily="34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12936856"/>
      </p:ext>
    </p:extLst>
  </p:cSld>
  <p:clrMapOvr>
    <a:masterClrMapping/>
  </p:clrMapOvr>
  <p:transition>
    <p:fade/>
  </p:transition>
  <p:hf sldNum="0"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82003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934748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644327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41412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962205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84425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06637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5680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110474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04943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5354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1.xml"/><Relationship Id="rId3" Type="http://schemas.openxmlformats.org/officeDocument/2006/relationships/slideLayout" Target="../slideLayouts/slideLayout26.xml"/><Relationship Id="rId7" Type="http://schemas.openxmlformats.org/officeDocument/2006/relationships/slideLayout" Target="../slideLayouts/slideLayout30.xml"/><Relationship Id="rId12" Type="http://schemas.openxmlformats.org/officeDocument/2006/relationships/theme" Target="../theme/theme3.xml"/><Relationship Id="rId2" Type="http://schemas.openxmlformats.org/officeDocument/2006/relationships/slideLayout" Target="../slideLayouts/slideLayout25.xml"/><Relationship Id="rId1" Type="http://schemas.openxmlformats.org/officeDocument/2006/relationships/slideLayout" Target="../slideLayouts/slideLayout24.xml"/><Relationship Id="rId6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34.xml"/><Relationship Id="rId5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33.xml"/><Relationship Id="rId4" Type="http://schemas.openxmlformats.org/officeDocument/2006/relationships/slideLayout" Target="../slideLayouts/slideLayout27.xml"/><Relationship Id="rId9" Type="http://schemas.openxmlformats.org/officeDocument/2006/relationships/slideLayout" Target="../slideLayouts/slideLayout3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46CE7D5-CF57-46EF-B807-FDD0502418D4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6095407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D5CD127-C700-4A63-A1BB-659FCD019172}" type="datetimeFigureOut">
              <a:rPr lang="en-US" smtClean="0"/>
              <a:t>9/18/2025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6342958-EF40-4141-85D6-62AFC21DED9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57926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  <p:sldLayoutId id="2147483684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D548806-01E3-43AB-B97E-E334A1DB2444}" type="datetimeFigureOut">
              <a:rPr lang="en-US" smtClean="0"/>
              <a:t>9/19/2025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380EDD4-3765-49FB-97B3-06C102BD938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314388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6" r:id="rId1"/>
    <p:sldLayoutId id="2147483687" r:id="rId2"/>
    <p:sldLayoutId id="2147483688" r:id="rId3"/>
    <p:sldLayoutId id="2147483689" r:id="rId4"/>
    <p:sldLayoutId id="2147483690" r:id="rId5"/>
    <p:sldLayoutId id="2147483691" r:id="rId6"/>
    <p:sldLayoutId id="2147483692" r:id="rId7"/>
    <p:sldLayoutId id="2147483693" r:id="rId8"/>
    <p:sldLayoutId id="2147483694" r:id="rId9"/>
    <p:sldLayoutId id="2147483695" r:id="rId10"/>
    <p:sldLayoutId id="2147483696" r:id="rId11"/>
  </p:sldLayoutIdLst>
  <mc:AlternateContent xmlns:mc="http://schemas.openxmlformats.org/markup-compatibility/2006" xmlns:p14="http://schemas.microsoft.com/office/powerpoint/2010/main">
    <mc:Choice Requires="p14">
      <p:transition spd="slow" p14:dur="1200" advTm="3000">
        <p14:flip dir="r"/>
      </p:transition>
    </mc:Choice>
    <mc:Fallback xmlns="">
      <p:transition spd="slow" advTm="3000">
        <p:fade/>
      </p:transition>
    </mc:Fallback>
  </mc:AlternateConten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hyperlink" Target="https://www.linkedin.com/in/scott-shearer-flowguy/" TargetMode="External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Relationship Id="rId6" Type="http://schemas.openxmlformats.org/officeDocument/2006/relationships/image" Target="../media/image4.png"/><Relationship Id="rId5" Type="http://schemas.openxmlformats.org/officeDocument/2006/relationships/hyperlink" Target="https://www.youtube.com/@ScottJShearer" TargetMode="External"/><Relationship Id="rId4" Type="http://schemas.openxmlformats.org/officeDocument/2006/relationships/hyperlink" Target="mailto:Scott@M365Scott.com" TargetMode="Externa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jpg"/><Relationship Id="rId3" Type="http://schemas.openxmlformats.org/officeDocument/2006/relationships/image" Target="../media/image8.png"/><Relationship Id="rId7" Type="http://schemas.openxmlformats.org/officeDocument/2006/relationships/image" Target="../media/image12.jp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5.xml"/><Relationship Id="rId6" Type="http://schemas.openxmlformats.org/officeDocument/2006/relationships/image" Target="../media/image11.jpg"/><Relationship Id="rId5" Type="http://schemas.openxmlformats.org/officeDocument/2006/relationships/image" Target="../media/image10.jpg"/><Relationship Id="rId10" Type="http://schemas.openxmlformats.org/officeDocument/2006/relationships/image" Target="../media/image15.jpg"/><Relationship Id="rId4" Type="http://schemas.openxmlformats.org/officeDocument/2006/relationships/image" Target="../media/image9.png"/><Relationship Id="rId9" Type="http://schemas.openxmlformats.org/officeDocument/2006/relationships/image" Target="../media/image14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5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.png"/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png"/><Relationship Id="rId3" Type="http://schemas.openxmlformats.org/officeDocument/2006/relationships/diagramLayout" Target="../diagrams/layout2.xml"/><Relationship Id="rId7" Type="http://schemas.openxmlformats.org/officeDocument/2006/relationships/image" Target="../media/image1.png"/><Relationship Id="rId2" Type="http://schemas.openxmlformats.org/officeDocument/2006/relationships/diagramData" Target="../diagrams/data2.xml"/><Relationship Id="rId1" Type="http://schemas.openxmlformats.org/officeDocument/2006/relationships/slideLayout" Target="../slideLayouts/slideLayout4.xml"/><Relationship Id="rId6" Type="http://schemas.microsoft.com/office/2007/relationships/diagramDrawing" Target="../diagrams/drawing2.xml"/><Relationship Id="rId5" Type="http://schemas.openxmlformats.org/officeDocument/2006/relationships/diagramColors" Target="../diagrams/colors2.xml"/><Relationship Id="rId4" Type="http://schemas.openxmlformats.org/officeDocument/2006/relationships/diagramQuickStyle" Target="../diagrams/quickStyle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.microsoft.com/en-us/power-bi/create-reports/copilot-enable-power-bi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4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tmp"/><Relationship Id="rId1" Type="http://schemas.openxmlformats.org/officeDocument/2006/relationships/slideLayout" Target="../slideLayouts/slideLayout4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tmp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tmp"/><Relationship Id="rId2" Type="http://schemas.openxmlformats.org/officeDocument/2006/relationships/image" Target="../media/image23.tmp"/><Relationship Id="rId1" Type="http://schemas.openxmlformats.org/officeDocument/2006/relationships/slideLayout" Target="../slideLayouts/slideLayout4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dreamstime.com/microsoft-copilot-logo-tablet-screen-artificial-intelligence-assistant-apps-services-image324620282" TargetMode="External"/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4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Slide Background">
            <a:extLst>
              <a:ext uri="{FF2B5EF4-FFF2-40B4-BE49-F238E27FC236}">
                <a16:creationId xmlns:a16="http://schemas.microsoft.com/office/drawing/2014/main" id="{23C919D2-98BF-4AF0-8F4F-DDD2962F07B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31" name="Rectangle 30">
            <a:extLst>
              <a:ext uri="{FF2B5EF4-FFF2-40B4-BE49-F238E27FC236}">
                <a16:creationId xmlns:a16="http://schemas.microsoft.com/office/drawing/2014/main" id="{48B13CA8-CBEA-4805-955D-CEBE32236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7039278" cy="4112917"/>
          </a:xfrm>
          <a:prstGeom prst="rect">
            <a:avLst/>
          </a:prstGeom>
          <a:ln>
            <a:noFill/>
          </a:ln>
          <a:effectLst>
            <a:outerShdw blurRad="355600" dist="177800" dir="8400000" sx="94000" sy="94000" algn="t" rotWithShape="0">
              <a:srgbClr val="000000">
                <a:alpha val="51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21340" y="777240"/>
            <a:ext cx="5944900" cy="2726089"/>
          </a:xfrm>
        </p:spPr>
        <p:txBody>
          <a:bodyPr anchor="t">
            <a:normAutofit/>
          </a:bodyPr>
          <a:lstStyle/>
          <a:p>
            <a:pPr algn="l"/>
            <a:r>
              <a:rPr lang="en-US" sz="4800">
                <a:latin typeface="Aptos Display"/>
                <a:ea typeface="Lato"/>
                <a:cs typeface="Lato"/>
              </a:rPr>
              <a:t>Copilot-Powered Productivity in Power BI</a:t>
            </a:r>
            <a:endParaRPr lang="en-US" sz="480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58952" y="4759424"/>
            <a:ext cx="5330500" cy="1385798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/>
            <a:r>
              <a:rPr lang="en-US"/>
              <a:t>Scott Shearer, MVP, MCT</a:t>
            </a:r>
          </a:p>
          <a:p>
            <a:pPr algn="l"/>
            <a:r>
              <a:rPr lang="en-US"/>
              <a:t>Scott J Shearer, LLC</a:t>
            </a:r>
          </a:p>
        </p:txBody>
      </p:sp>
      <p:pic>
        <p:nvPicPr>
          <p:cNvPr id="6" name="Picture 5" descr="Copilot Logo, symbol, meaning, history, PNG, brand">
            <a:extLst>
              <a:ext uri="{FF2B5EF4-FFF2-40B4-BE49-F238E27FC236}">
                <a16:creationId xmlns:a16="http://schemas.microsoft.com/office/drawing/2014/main" id="{C3519E8C-C246-939F-1C65-958D2CC05CF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522" r="22901" b="-3"/>
          <a:stretch>
            <a:fillRect/>
          </a:stretch>
        </p:blipFill>
        <p:spPr>
          <a:xfrm>
            <a:off x="6779375" y="4114800"/>
            <a:ext cx="2720390" cy="2753400"/>
          </a:xfrm>
          <a:prstGeom prst="rect">
            <a:avLst/>
          </a:prstGeom>
        </p:spPr>
      </p:pic>
      <p:sp>
        <p:nvSpPr>
          <p:cNvPr id="29" name="tint">
            <a:extLst>
              <a:ext uri="{FF2B5EF4-FFF2-40B4-BE49-F238E27FC236}">
                <a16:creationId xmlns:a16="http://schemas.microsoft.com/office/drawing/2014/main" id="{941C40EE-2024-463D-95BD-A2AC93BEC75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141700" y="0"/>
            <a:ext cx="1047252" cy="6858000"/>
          </a:xfrm>
          <a:prstGeom prst="rect">
            <a:avLst/>
          </a:prstGeom>
          <a:solidFill>
            <a:schemeClr val="bg2">
              <a:alpha val="4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Picture 4" descr="Power BI Logo [Microsoft] - PNG Logo Vector Brand Downloads (SVG, EPS)">
            <a:extLst>
              <a:ext uri="{FF2B5EF4-FFF2-40B4-BE49-F238E27FC236}">
                <a16:creationId xmlns:a16="http://schemas.microsoft.com/office/drawing/2014/main" id="{9C2072A2-3072-A947-5061-C9138F464E13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6595" r="10294"/>
          <a:stretch>
            <a:fillRect/>
          </a:stretch>
        </p:blipFill>
        <p:spPr>
          <a:xfrm>
            <a:off x="9479569" y="4114801"/>
            <a:ext cx="2720333" cy="2753400"/>
          </a:xfrm>
          <a:prstGeom prst="rect">
            <a:avLst/>
          </a:prstGeom>
          <a:effectLst>
            <a:outerShdw blurRad="254000" dist="190500" dir="5580000" sx="90000" sy="90000" algn="ctr" rotWithShape="0">
              <a:srgbClr val="000000">
                <a:alpha val="25000"/>
              </a:srgbClr>
            </a:outerShdw>
          </a:effectLst>
        </p:spPr>
      </p:pic>
      <p:pic>
        <p:nvPicPr>
          <p:cNvPr id="7" name="Picture 6" descr="A blue and black logo&#10;&#10;AI-generated content may be incorrect.">
            <a:extLst>
              <a:ext uri="{FF2B5EF4-FFF2-40B4-BE49-F238E27FC236}">
                <a16:creationId xmlns:a16="http://schemas.microsoft.com/office/drawing/2014/main" id="{B0649ECB-0C04-744E-41B0-6EDD3E05C00C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72" r="7047" b="-1"/>
          <a:stretch>
            <a:fillRect/>
          </a:stretch>
        </p:blipFill>
        <p:spPr>
          <a:xfrm>
            <a:off x="6781800" y="-8"/>
            <a:ext cx="5420527" cy="4114808"/>
          </a:xfrm>
          <a:prstGeom prst="rect">
            <a:avLst/>
          </a:prstGeom>
          <a:effectLst>
            <a:outerShdw blurRad="393700" dist="38100" dir="5400000" sx="96000" sy="96000" algn="t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0985722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C2394629-8F96-41DE-9771-A48E7EF3C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C72D907-BE88-9803-9965-2CC6B4A0459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58209"/>
            <a:ext cx="6812280" cy="2213607"/>
          </a:xfrm>
        </p:spPr>
        <p:txBody>
          <a:bodyPr anchor="b">
            <a:normAutofit/>
          </a:bodyPr>
          <a:lstStyle/>
          <a:p>
            <a:r>
              <a:rPr lang="en-US" sz="4000"/>
              <a:t>Session Description</a:t>
            </a:r>
          </a:p>
        </p:txBody>
      </p:sp>
      <p:pic>
        <p:nvPicPr>
          <p:cNvPr id="5" name="Picture 4" descr="Copilot Logo, symbol, meaning, history, PNG, brand">
            <a:extLst>
              <a:ext uri="{FF2B5EF4-FFF2-40B4-BE49-F238E27FC236}">
                <a16:creationId xmlns:a16="http://schemas.microsoft.com/office/drawing/2014/main" id="{DB9FF2F5-B1D6-3A4C-84D3-D9266DF655A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6665" r="8044" b="-2"/>
          <a:stretch>
            <a:fillRect/>
          </a:stretch>
        </p:blipFill>
        <p:spPr>
          <a:xfrm>
            <a:off x="7992957" y="10"/>
            <a:ext cx="4199043" cy="2769351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587CAF2-1425-6E20-DEFD-065AD1B13B7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2971800"/>
            <a:ext cx="6812280" cy="3136605"/>
          </a:xfrm>
        </p:spPr>
        <p:txBody>
          <a:bodyPr vert="horz" lIns="91440" tIns="45720" rIns="91440" bIns="45720" rtlCol="0">
            <a:normAutofit/>
          </a:bodyPr>
          <a:lstStyle/>
          <a:p>
            <a:r>
              <a:rPr lang="en-US" sz="2000">
                <a:latin typeface="Aptos"/>
                <a:ea typeface="Lato"/>
                <a:cs typeface="Lato"/>
              </a:rPr>
              <a:t>Copilot-Powered Productivity in Power BI</a:t>
            </a:r>
            <a:endParaRPr lang="en-US" sz="2000">
              <a:latin typeface="Aptos"/>
            </a:endParaRP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latin typeface="Aptos"/>
                <a:ea typeface="Lato"/>
                <a:cs typeface="Lato"/>
              </a:rPr>
              <a:t>In this dynamic demo-rich session, discover how Copilot can elevate your data experience—from accelerating report creation to empowering deeper insight generation through natural language interaction</a:t>
            </a:r>
          </a:p>
          <a:p>
            <a:pPr lvl="1">
              <a:buFont typeface="Courier New" panose="020B0604020202020204" pitchFamily="34" charset="0"/>
              <a:buChar char="o"/>
            </a:pPr>
            <a:r>
              <a:rPr lang="en-US" sz="2000">
                <a:latin typeface="Aptos"/>
                <a:ea typeface="Lato"/>
                <a:cs typeface="Lato"/>
              </a:rPr>
              <a:t>Whether you're a seasoned Power BI developer or just getting started, this session will unpack practical Copilot use cases that transform the way you build, analyze, and share data stories.</a:t>
            </a:r>
            <a:endParaRPr lang="en-US" sz="2000"/>
          </a:p>
          <a:p>
            <a:endParaRPr lang="en-US" sz="2000"/>
          </a:p>
        </p:txBody>
      </p:sp>
      <p:pic>
        <p:nvPicPr>
          <p:cNvPr id="7" name="Picture 6" descr="Power BI Logo [Microsoft] - PNG Logo Vector Brand Downloads (SVG, EPS)">
            <a:extLst>
              <a:ext uri="{FF2B5EF4-FFF2-40B4-BE49-F238E27FC236}">
                <a16:creationId xmlns:a16="http://schemas.microsoft.com/office/drawing/2014/main" id="{477E93CB-86D1-95A9-320A-17C805EE79E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3317" r="7017" b="1"/>
          <a:stretch>
            <a:fillRect/>
          </a:stretch>
        </p:blipFill>
        <p:spPr>
          <a:xfrm>
            <a:off x="7992957" y="2957665"/>
            <a:ext cx="4199043" cy="390033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6813283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043" name="Rectangle 1030">
            <a:extLst>
              <a:ext uri="{FF2B5EF4-FFF2-40B4-BE49-F238E27FC236}">
                <a16:creationId xmlns:a16="http://schemas.microsoft.com/office/drawing/2014/main" id="{26FF42C2-EA15-4154-B242-E98E88CED99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44" name="Rectangle 1032">
            <a:extLst>
              <a:ext uri="{FF2B5EF4-FFF2-40B4-BE49-F238E27FC236}">
                <a16:creationId xmlns:a16="http://schemas.microsoft.com/office/drawing/2014/main" id="{D79DE9F7-28C4-4856-BA57-D696E124C13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09575" y="633619"/>
            <a:ext cx="4927413" cy="5495925"/>
          </a:xfrm>
          <a:prstGeom prst="rect">
            <a:avLst/>
          </a:prstGeom>
          <a:ln w="9525">
            <a:solidFill>
              <a:srgbClr val="DEDEDE"/>
            </a:solidFill>
          </a:ln>
          <a:effectLst>
            <a:outerShdw blurRad="50800" dist="38100" dir="2700000" algn="tl" rotWithShape="0">
              <a:schemeClr val="bg1">
                <a:lumMod val="85000"/>
                <a:alpha val="5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E6750D7-A25A-43B4-B85F-E97197E6541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199" y="978408"/>
            <a:ext cx="4056530" cy="1106424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800"/>
              <a:t>Scott Shearer</a:t>
            </a:r>
          </a:p>
        </p:txBody>
      </p:sp>
      <p:sp>
        <p:nvSpPr>
          <p:cNvPr id="1045" name="Rectangle 1034">
            <a:extLst>
              <a:ext uri="{FF2B5EF4-FFF2-40B4-BE49-F238E27FC236}">
                <a16:creationId xmlns:a16="http://schemas.microsoft.com/office/drawing/2014/main" id="{E1F9ED9C-121B-44C6-A308-5824769C40D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45567" y="1170432"/>
            <a:ext cx="128016" cy="704088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46" name="Rectangle 1036">
            <a:extLst>
              <a:ext uri="{FF2B5EF4-FFF2-40B4-BE49-F238E27FC236}">
                <a16:creationId xmlns:a16="http://schemas.microsoft.com/office/drawing/2014/main" id="{4A5F8185-F27B-4E99-A06C-007336FE3F2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77459" y="2121408"/>
            <a:ext cx="3958650" cy="18288"/>
          </a:xfrm>
          <a:prstGeom prst="rect">
            <a:avLst/>
          </a:prstGeom>
          <a:solidFill>
            <a:srgbClr val="D5D5D5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Content Placeholder 9">
            <a:extLst>
              <a:ext uri="{FF2B5EF4-FFF2-40B4-BE49-F238E27FC236}">
                <a16:creationId xmlns:a16="http://schemas.microsoft.com/office/drawing/2014/main" id="{A08FDFE2-2872-412F-B1CB-F079B80B10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8199" y="2359152"/>
            <a:ext cx="4056530" cy="3429000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800"/>
              <a:t>Microsoft MVP</a:t>
            </a:r>
          </a:p>
          <a:p>
            <a:r>
              <a:rPr lang="en-US" sz="1800"/>
              <a:t>Microsoft Certified Trainer</a:t>
            </a:r>
            <a:endParaRPr lang="en-US" sz="1800">
              <a:ea typeface="Calibri"/>
              <a:cs typeface="Calibri"/>
            </a:endParaRPr>
          </a:p>
          <a:p>
            <a:r>
              <a:rPr lang="en-US" sz="1800">
                <a:ea typeface="Calibri" panose="020F0502020204030204"/>
                <a:cs typeface="Calibri" panose="020F0502020204030204"/>
                <a:hlinkClick r:id="rId3"/>
              </a:rPr>
              <a:t>LinkedIn</a:t>
            </a:r>
            <a:endParaRPr lang="en-US" sz="1800"/>
          </a:p>
          <a:p>
            <a:r>
              <a:rPr lang="en-US" sz="1800">
                <a:hlinkClick r:id="rId4"/>
              </a:rPr>
              <a:t>Scott@M365Scott.com</a:t>
            </a:r>
            <a:endParaRPr lang="en-US" sz="1800">
              <a:ea typeface="Calibri"/>
              <a:cs typeface="Calibri"/>
              <a:hlinkClick r:id="rId4"/>
            </a:endParaRPr>
          </a:p>
          <a:p>
            <a:r>
              <a:rPr lang="en-US" sz="1800">
                <a:ea typeface="Calibri"/>
                <a:cs typeface="Calibri"/>
                <a:hlinkClick r:id="rId5"/>
              </a:rPr>
              <a:t>YouTube</a:t>
            </a:r>
            <a:endParaRPr lang="en-US" sz="1800">
              <a:ea typeface="Calibri"/>
              <a:cs typeface="Calibri"/>
            </a:endParaRPr>
          </a:p>
          <a:p>
            <a:endParaRPr lang="en-US" sz="1800">
              <a:ea typeface="Calibri"/>
              <a:cs typeface="Calibri"/>
            </a:endParaRPr>
          </a:p>
        </p:txBody>
      </p:sp>
      <p:pic>
        <p:nvPicPr>
          <p:cNvPr id="14" name="Content Placeholder 13">
            <a:extLst>
              <a:ext uri="{FF2B5EF4-FFF2-40B4-BE49-F238E27FC236}">
                <a16:creationId xmlns:a16="http://schemas.microsoft.com/office/drawing/2014/main" id="{432C4537-29B8-4DBD-A160-E316BE878DC2}"/>
              </a:ext>
            </a:extLst>
          </p:cNvPr>
          <p:cNvPicPr>
            <a:picLocks noGrp="1" noChangeAspect="1"/>
          </p:cNvPicPr>
          <p:nvPr>
            <p:ph sz="quarter" idx="4"/>
          </p:nvPr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71553" y="1871606"/>
            <a:ext cx="2873668" cy="1885764"/>
          </a:xfrm>
          <a:prstGeom prst="rect">
            <a:avLst/>
          </a:prstGeom>
        </p:spPr>
      </p:pic>
      <p:pic>
        <p:nvPicPr>
          <p:cNvPr id="12" name="Picture 10" descr="See the source image">
            <a:extLst>
              <a:ext uri="{FF2B5EF4-FFF2-40B4-BE49-F238E27FC236}">
                <a16:creationId xmlns:a16="http://schemas.microsoft.com/office/drawing/2014/main" id="{733D31CF-6FF7-4660-8A4B-995E2E01D83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65612" y="739829"/>
            <a:ext cx="2873668" cy="11566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365B5434-A0C7-4C42-84BA-D2120D0661F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5771616" y="3619331"/>
            <a:ext cx="5989328" cy="9582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B8D184CC-780F-4C7B-BC92-B917B20662D4}"/>
              </a:ext>
            </a:extLst>
          </p:cNvPr>
          <p:cNvSpPr/>
          <p:nvPr/>
        </p:nvSpPr>
        <p:spPr>
          <a:xfrm>
            <a:off x="5974813" y="3244334"/>
            <a:ext cx="24237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Times New Roman" panose="02020603050405020304" pitchFamily="18" charset="0"/>
                <a:ea typeface="+mn-ea"/>
                <a:cs typeface="+mn-cs"/>
              </a:rPr>
              <a:t> 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22C2BAA-FE91-5266-6FF1-5D280CB1E2E0}"/>
              </a:ext>
            </a:extLst>
          </p:cNvPr>
          <p:cNvSpPr txBox="1"/>
          <p:nvPr/>
        </p:nvSpPr>
        <p:spPr>
          <a:xfrm>
            <a:off x="5768706" y="5003055"/>
            <a:ext cx="5418424" cy="523220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70C0"/>
                </a:solidFill>
                <a:effectLst/>
                <a:uLnTx/>
                <a:uFillTx/>
                <a:latin typeface="Calibri" panose="020F0502020204030204"/>
                <a:ea typeface="+mn-ea"/>
                <a:cs typeface="Calibri"/>
              </a:rPr>
              <a:t>Scott J Shearer LLC</a:t>
            </a:r>
            <a:endParaRPr kumimoji="0" lang="en-US" sz="2800" b="0" i="0" u="none" strike="noStrike" kern="1200" cap="none" spc="0" normalizeH="0" baseline="0" noProof="0">
              <a:ln>
                <a:noFill/>
              </a:ln>
              <a:solidFill>
                <a:srgbClr val="0070C0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68901811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" name="Picture 29" descr="Logo&#10;&#10;Description automatically generated">
            <a:extLst>
              <a:ext uri="{FF2B5EF4-FFF2-40B4-BE49-F238E27FC236}">
                <a16:creationId xmlns:a16="http://schemas.microsoft.com/office/drawing/2014/main" id="{47C95CDC-C4AA-5B77-B28A-97EF5B800917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62202" y="152400"/>
            <a:ext cx="2867595" cy="1848165"/>
          </a:xfrm>
          <a:prstGeom prst="rect">
            <a:avLst/>
          </a:prstGeom>
        </p:spPr>
      </p:pic>
      <p:sp>
        <p:nvSpPr>
          <p:cNvPr id="31" name="TextBox 30">
            <a:extLst>
              <a:ext uri="{FF2B5EF4-FFF2-40B4-BE49-F238E27FC236}">
                <a16:creationId xmlns:a16="http://schemas.microsoft.com/office/drawing/2014/main" id="{EAF0C04A-59CB-0522-D156-6C1FF4BC533B}"/>
              </a:ext>
            </a:extLst>
          </p:cNvPr>
          <p:cNvSpPr txBox="1"/>
          <p:nvPr/>
        </p:nvSpPr>
        <p:spPr>
          <a:xfrm>
            <a:off x="0" y="2185886"/>
            <a:ext cx="12192000" cy="461665"/>
          </a:xfrm>
          <a:prstGeom prst="rect">
            <a:avLst/>
          </a:prstGeom>
          <a:solidFill>
            <a:schemeClr val="bg1">
              <a:lumMod val="85000"/>
            </a:schemeClr>
          </a:solidFill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Please thank our sponsors</a:t>
            </a:r>
          </a:p>
        </p:txBody>
      </p:sp>
      <p:pic>
        <p:nvPicPr>
          <p:cNvPr id="5" name="Picture 4" descr="A black background with a black square&#10;&#10;AI-generated content may be incorrect.">
            <a:extLst>
              <a:ext uri="{FF2B5EF4-FFF2-40B4-BE49-F238E27FC236}">
                <a16:creationId xmlns:a16="http://schemas.microsoft.com/office/drawing/2014/main" id="{40C3CE7C-1A16-1CC9-6D52-22E28C82D42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255117" y="2872705"/>
            <a:ext cx="3089848" cy="2207034"/>
          </a:xfrm>
          <a:prstGeom prst="rect">
            <a:avLst/>
          </a:prstGeom>
        </p:spPr>
      </p:pic>
      <p:pic>
        <p:nvPicPr>
          <p:cNvPr id="9" name="Picture 8" descr="A black rectangle with blue text&#10;&#10;AI-generated content may be incorrect.">
            <a:extLst>
              <a:ext uri="{FF2B5EF4-FFF2-40B4-BE49-F238E27FC236}">
                <a16:creationId xmlns:a16="http://schemas.microsoft.com/office/drawing/2014/main" id="{C987BB63-BA05-E828-EEFC-4BE658FA9902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0410" b="25524"/>
          <a:stretch>
            <a:fillRect/>
          </a:stretch>
        </p:blipFill>
        <p:spPr>
          <a:xfrm>
            <a:off x="6030272" y="3154999"/>
            <a:ext cx="3649099" cy="1148609"/>
          </a:xfrm>
          <a:prstGeom prst="rect">
            <a:avLst/>
          </a:prstGeom>
        </p:spPr>
      </p:pic>
      <p:pic>
        <p:nvPicPr>
          <p:cNvPr id="12" name="Picture 11" descr="A logo for a company&#10;&#10;AI-generated content may be incorrect.">
            <a:extLst>
              <a:ext uri="{FF2B5EF4-FFF2-40B4-BE49-F238E27FC236}">
                <a16:creationId xmlns:a16="http://schemas.microsoft.com/office/drawing/2014/main" id="{045F476D-CE58-F782-3690-E662A0E77E6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6142" b="25622"/>
          <a:stretch>
            <a:fillRect/>
          </a:stretch>
        </p:blipFill>
        <p:spPr>
          <a:xfrm>
            <a:off x="6215071" y="4366868"/>
            <a:ext cx="3333750" cy="1148609"/>
          </a:xfrm>
          <a:prstGeom prst="rect">
            <a:avLst/>
          </a:prstGeom>
        </p:spPr>
      </p:pic>
      <p:pic>
        <p:nvPicPr>
          <p:cNvPr id="14" name="Picture 13" descr="A red logo with a white background&#10;&#10;AI-generated content may be incorrect.">
            <a:extLst>
              <a:ext uri="{FF2B5EF4-FFF2-40B4-BE49-F238E27FC236}">
                <a16:creationId xmlns:a16="http://schemas.microsoft.com/office/drawing/2014/main" id="{96C88041-8B5B-7071-F01B-E3DA29E9355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0705" b="26145"/>
          <a:stretch>
            <a:fillRect/>
          </a:stretch>
        </p:blipFill>
        <p:spPr>
          <a:xfrm>
            <a:off x="8534400" y="5622242"/>
            <a:ext cx="2590322" cy="983401"/>
          </a:xfrm>
          <a:prstGeom prst="rect">
            <a:avLst/>
          </a:prstGeom>
        </p:spPr>
      </p:pic>
      <p:pic>
        <p:nvPicPr>
          <p:cNvPr id="16" name="Picture 15" descr="A blue circle with white letters&#10;&#10;AI-generated content may be incorrect.">
            <a:extLst>
              <a:ext uri="{FF2B5EF4-FFF2-40B4-BE49-F238E27FC236}">
                <a16:creationId xmlns:a16="http://schemas.microsoft.com/office/drawing/2014/main" id="{B3E88680-5382-127E-FCD1-8BCB861AD6CF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13072" y="3143869"/>
            <a:ext cx="2300264" cy="1643046"/>
          </a:xfrm>
          <a:prstGeom prst="rect">
            <a:avLst/>
          </a:prstGeom>
        </p:spPr>
      </p:pic>
      <p:pic>
        <p:nvPicPr>
          <p:cNvPr id="19" name="Picture 18" descr="A logo for a security company&#10;&#10;AI-generated content may be incorrect.">
            <a:extLst>
              <a:ext uri="{FF2B5EF4-FFF2-40B4-BE49-F238E27FC236}">
                <a16:creationId xmlns:a16="http://schemas.microsoft.com/office/drawing/2014/main" id="{934334AB-EDE9-2B10-035F-98090336AA5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16278" y="2697793"/>
            <a:ext cx="3333750" cy="2381250"/>
          </a:xfrm>
          <a:prstGeom prst="rect">
            <a:avLst/>
          </a:prstGeom>
        </p:spPr>
      </p:pic>
      <p:pic>
        <p:nvPicPr>
          <p:cNvPr id="21" name="Picture 20" descr="A logo for a software company&#10;&#10;AI-generated content may be incorrect.">
            <a:extLst>
              <a:ext uri="{FF2B5EF4-FFF2-40B4-BE49-F238E27FC236}">
                <a16:creationId xmlns:a16="http://schemas.microsoft.com/office/drawing/2014/main" id="{B04DA69A-5383-D11B-9249-4965D887CBC3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16539" y="4956554"/>
            <a:ext cx="2434281" cy="1738772"/>
          </a:xfrm>
          <a:prstGeom prst="rect">
            <a:avLst/>
          </a:prstGeom>
        </p:spPr>
      </p:pic>
      <p:pic>
        <p:nvPicPr>
          <p:cNvPr id="3" name="Picture 2" descr="A logo with a red and black triangle&#10;&#10;AI-generated content may be incorrect.">
            <a:extLst>
              <a:ext uri="{FF2B5EF4-FFF2-40B4-BE49-F238E27FC236}">
                <a16:creationId xmlns:a16="http://schemas.microsoft.com/office/drawing/2014/main" id="{4C03BA69-8A0F-E8F4-378A-0070403BDBD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1389" b="30365"/>
          <a:stretch>
            <a:fillRect/>
          </a:stretch>
        </p:blipFill>
        <p:spPr>
          <a:xfrm>
            <a:off x="189991" y="4956554"/>
            <a:ext cx="3334216" cy="9108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339824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5" name="Rectangle 13">
            <a:extLst>
              <a:ext uri="{FF2B5EF4-FFF2-40B4-BE49-F238E27FC236}">
                <a16:creationId xmlns:a16="http://schemas.microsoft.com/office/drawing/2014/main" id="{2151139A-886F-4B97-8815-729AD3831BB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7" name="Rectangle 15">
            <a:extLst>
              <a:ext uri="{FF2B5EF4-FFF2-40B4-BE49-F238E27FC236}">
                <a16:creationId xmlns:a16="http://schemas.microsoft.com/office/drawing/2014/main" id="{AB5E08C4-8CDD-4623-A5B8-E998C6DEE3B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" y="492"/>
            <a:ext cx="12191998" cy="1575955"/>
          </a:xfrm>
          <a:prstGeom prst="rect">
            <a:avLst/>
          </a:prstGeom>
          <a:gradFill>
            <a:gsLst>
              <a:gs pos="0">
                <a:schemeClr val="accent1">
                  <a:lumMod val="50000"/>
                </a:schemeClr>
              </a:gs>
              <a:gs pos="100000">
                <a:schemeClr val="accent1">
                  <a:lumMod val="75000"/>
                </a:schemeClr>
              </a:gs>
            </a:gsLst>
            <a:lin ang="8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19" name="Rectangle 17">
            <a:extLst>
              <a:ext uri="{FF2B5EF4-FFF2-40B4-BE49-F238E27FC236}">
                <a16:creationId xmlns:a16="http://schemas.microsoft.com/office/drawing/2014/main" id="{15F33878-D502-4FFA-8ACE-F2AECDB2A23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8128857" y="35"/>
            <a:ext cx="4063143" cy="1576412"/>
          </a:xfrm>
          <a:prstGeom prst="rect">
            <a:avLst/>
          </a:prstGeom>
          <a:gradFill>
            <a:gsLst>
              <a:gs pos="19000">
                <a:schemeClr val="accent1">
                  <a:lumMod val="50000"/>
                  <a:alpha val="68000"/>
                </a:schemeClr>
              </a:gs>
              <a:gs pos="100000">
                <a:schemeClr val="accent1">
                  <a:alpha val="79000"/>
                </a:schemeClr>
              </a:gs>
            </a:gsLst>
            <a:lin ang="19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1" name="Rectangle 19">
            <a:extLst>
              <a:ext uri="{FF2B5EF4-FFF2-40B4-BE49-F238E27FC236}">
                <a16:creationId xmlns:a16="http://schemas.microsoft.com/office/drawing/2014/main" id="{D3539FEE-81D3-4406-802E-60B20B16F4F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307778" y="-5307777"/>
            <a:ext cx="1576446" cy="12192001"/>
          </a:xfrm>
          <a:prstGeom prst="rect">
            <a:avLst/>
          </a:prstGeom>
          <a:gradFill>
            <a:gsLst>
              <a:gs pos="16000">
                <a:srgbClr val="000000">
                  <a:alpha val="0"/>
                </a:srgbClr>
              </a:gs>
              <a:gs pos="99000">
                <a:srgbClr val="000000">
                  <a:alpha val="87000"/>
                </a:srgbClr>
              </a:gs>
            </a:gsLst>
            <a:lin ang="11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23" name="Rectangle 21">
            <a:extLst>
              <a:ext uri="{FF2B5EF4-FFF2-40B4-BE49-F238E27FC236}">
                <a16:creationId xmlns:a16="http://schemas.microsoft.com/office/drawing/2014/main" id="{DC701763-729E-462F-A5A8-E0DEFEB1E2E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825434" y="986"/>
            <a:ext cx="4303422" cy="1575461"/>
          </a:xfrm>
          <a:prstGeom prst="rect">
            <a:avLst/>
          </a:prstGeom>
          <a:gradFill>
            <a:gsLst>
              <a:gs pos="0">
                <a:schemeClr val="accent1">
                  <a:alpha val="17000"/>
                </a:schemeClr>
              </a:gs>
              <a:gs pos="74000">
                <a:schemeClr val="accent1">
                  <a:lumMod val="50000"/>
                  <a:alpha val="0"/>
                </a:schemeClr>
              </a:gs>
            </a:gsLst>
            <a:lin ang="14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/>
              <a:ea typeface="+mn-ea"/>
              <a:cs typeface="+mn-cs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699714" y="353160"/>
            <a:ext cx="7091300" cy="89858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000" b="1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Calibri"/>
                <a:ea typeface="+mn-ea"/>
                <a:cs typeface="+mn-cs"/>
              </a:rPr>
              <a:t>Submit session feedback</a:t>
            </a:r>
          </a:p>
        </p:txBody>
      </p:sp>
      <p:pic>
        <p:nvPicPr>
          <p:cNvPr id="9" name="Picture 8" descr="Logo&#10;&#10;Description automatically generated">
            <a:extLst>
              <a:ext uri="{FF2B5EF4-FFF2-40B4-BE49-F238E27FC236}">
                <a16:creationId xmlns:a16="http://schemas.microsoft.com/office/drawing/2014/main" id="{31ED5DB1-2944-3749-8E9B-CD91186653EE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3748" y="2725526"/>
            <a:ext cx="4439104" cy="2863218"/>
          </a:xfrm>
          <a:prstGeom prst="rect">
            <a:avLst/>
          </a:prstGeom>
        </p:spPr>
      </p:pic>
      <p:pic>
        <p:nvPicPr>
          <p:cNvPr id="3" name="Picture 2" descr="A qr code with a few squares&#10;&#10;AI-generated content may be incorrect.">
            <a:extLst>
              <a:ext uri="{FF2B5EF4-FFF2-40B4-BE49-F238E27FC236}">
                <a16:creationId xmlns:a16="http://schemas.microsoft.com/office/drawing/2014/main" id="{E2B3B0C8-8ED1-0582-BD3A-D865F027FF9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7600" y="2895600"/>
            <a:ext cx="2631923" cy="253444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336387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What is Copilot in Power BI?</a:t>
            </a:r>
          </a:p>
        </p:txBody>
      </p:sp>
      <p:graphicFrame>
        <p:nvGraphicFramePr>
          <p:cNvPr id="10" name="Content Placeholder 2">
            <a:extLst>
              <a:ext uri="{FF2B5EF4-FFF2-40B4-BE49-F238E27FC236}">
                <a16:creationId xmlns:a16="http://schemas.microsoft.com/office/drawing/2014/main" id="{729EC94F-0804-3CB7-B350-BB6F13879612}"/>
              </a:ext>
            </a:extLst>
          </p:cNvPr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677190094"/>
              </p:ext>
            </p:extLst>
          </p:nvPr>
        </p:nvGraphicFramePr>
        <p:xfrm>
          <a:off x="3510280" y="171386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pic>
        <p:nvPicPr>
          <p:cNvPr id="6" name="Picture 5" descr="Copilot Logo, symbol, meaning, history, PNG, brand">
            <a:extLst>
              <a:ext uri="{FF2B5EF4-FFF2-40B4-BE49-F238E27FC236}">
                <a16:creationId xmlns:a16="http://schemas.microsoft.com/office/drawing/2014/main" id="{5AFEDA31-6A81-AD16-898A-299C80DABAD5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6665" r="8044" b="-2"/>
          <a:stretch>
            <a:fillRect/>
          </a:stretch>
        </p:blipFill>
        <p:spPr>
          <a:xfrm>
            <a:off x="9628717" y="10"/>
            <a:ext cx="2563283" cy="168223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8863399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32D757-0222-FE42-4E11-5548D6187C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Copilot in Power BI</a:t>
            </a:r>
          </a:p>
        </p:txBody>
      </p:sp>
      <p:graphicFrame>
        <p:nvGraphicFramePr>
          <p:cNvPr id="8" name="Content Placeholder 2">
            <a:extLst>
              <a:ext uri="{FF2B5EF4-FFF2-40B4-BE49-F238E27FC236}">
                <a16:creationId xmlns:a16="http://schemas.microsoft.com/office/drawing/2014/main" id="{401C57E8-F5B3-8E61-DD74-0EBFB13ABC3E}"/>
              </a:ext>
            </a:extLst>
          </p:cNvPr>
          <p:cNvGraphicFramePr>
            <a:graphicFrameLocks noGrp="1"/>
          </p:cNvGraphicFramePr>
          <p:nvPr>
            <p:ph sz="half" idx="1"/>
          </p:nvPr>
        </p:nvGraphicFramePr>
        <p:xfrm>
          <a:off x="838200" y="1825625"/>
          <a:ext cx="5181600" cy="435133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pic>
        <p:nvPicPr>
          <p:cNvPr id="6" name="Picture 5" descr="Copilot Logo, symbol, meaning, history, PNG, brand">
            <a:extLst>
              <a:ext uri="{FF2B5EF4-FFF2-40B4-BE49-F238E27FC236}">
                <a16:creationId xmlns:a16="http://schemas.microsoft.com/office/drawing/2014/main" id="{9B5EF12D-D5F0-8FA4-6834-4A1654984F92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l="6665" r="8044" b="-2"/>
          <a:stretch>
            <a:fillRect/>
          </a:stretch>
        </p:blipFill>
        <p:spPr>
          <a:xfrm>
            <a:off x="7465620" y="753818"/>
            <a:ext cx="3677605" cy="2411456"/>
          </a:xfrm>
          <a:prstGeom prst="rect">
            <a:avLst/>
          </a:prstGeom>
        </p:spPr>
      </p:pic>
      <p:pic>
        <p:nvPicPr>
          <p:cNvPr id="14" name="Picture 13" descr="Power BI Logo [Microsoft] - PNG Logo Vector Brand Downloads (SVG, EPS)">
            <a:extLst>
              <a:ext uri="{FF2B5EF4-FFF2-40B4-BE49-F238E27FC236}">
                <a16:creationId xmlns:a16="http://schemas.microsoft.com/office/drawing/2014/main" id="{54995834-8864-4AA6-5A84-72D87788178F}"/>
              </a:ext>
            </a:extLst>
          </p:cNvPr>
          <p:cNvPicPr>
            <a:picLocks noChangeAspect="1"/>
          </p:cNvPicPr>
          <p:nvPr/>
        </p:nvPicPr>
        <p:blipFill>
          <a:blip r:embed="rId8"/>
          <a:srcRect l="13317" r="7017" b="1"/>
          <a:stretch>
            <a:fillRect/>
          </a:stretch>
        </p:blipFill>
        <p:spPr>
          <a:xfrm>
            <a:off x="7689796" y="3162503"/>
            <a:ext cx="3240398" cy="30154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455807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0" name="Rectangle 19">
            <a:extLst>
              <a:ext uri="{FF2B5EF4-FFF2-40B4-BE49-F238E27FC236}">
                <a16:creationId xmlns:a16="http://schemas.microsoft.com/office/drawing/2014/main" id="{058A14AF-9FB5-4CC7-BA35-E8E85D3EDF0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6764CC87-8E0D-7105-CD17-4EB935D528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3662" y="386930"/>
            <a:ext cx="10066122" cy="1298448"/>
          </a:xfrm>
        </p:spPr>
        <p:txBody>
          <a:bodyPr anchor="b">
            <a:normAutofit/>
          </a:bodyPr>
          <a:lstStyle/>
          <a:p>
            <a:r>
              <a:rPr lang="en-US" sz="4800"/>
              <a:t>License Requirement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A9A4357-BD1D-4622-A4FE-766E6AB8DE8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E4818D0-9F62-88CE-F4DA-E1DE93FF727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93661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A Fabric F2 or higher capacity is required</a:t>
            </a:r>
          </a:p>
          <a:p>
            <a:r>
              <a:rPr lang="en-US" sz="2000"/>
              <a:t>A workspace created in a Premium Capacity or Fabric Capacity</a:t>
            </a:r>
          </a:p>
          <a:p>
            <a:endParaRPr lang="en-US" sz="2000"/>
          </a:p>
        </p:txBody>
      </p:sp>
      <p:pic>
        <p:nvPicPr>
          <p:cNvPr id="4" name="Picture 3" descr="A screenshot of a white table">
            <a:extLst>
              <a:ext uri="{FF2B5EF4-FFF2-40B4-BE49-F238E27FC236}">
                <a16:creationId xmlns:a16="http://schemas.microsoft.com/office/drawing/2014/main" id="{542F347E-941C-8529-F045-FCFC35E9FC6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911532" y="3092435"/>
            <a:ext cx="5150277" cy="2497884"/>
          </a:xfrm>
          <a:prstGeom prst="rect">
            <a:avLst/>
          </a:prstGeom>
        </p:spPr>
      </p:pic>
      <p:sp>
        <p:nvSpPr>
          <p:cNvPr id="23" name="Rectangle 22">
            <a:extLst>
              <a:ext uri="{FF2B5EF4-FFF2-40B4-BE49-F238E27FC236}">
                <a16:creationId xmlns:a16="http://schemas.microsoft.com/office/drawing/2014/main" id="{E6995CE5-F890-4ABA-82A2-26507CE8D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521592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3B76430-0561-39DD-28BB-199C0AA127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Admin Portal Configuration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2A811B1-E0D5-D9D5-A64D-86093C32F0A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/>
              <a:t>Copilot features must be enabled in the Admin Portal</a:t>
            </a:r>
          </a:p>
          <a:p>
            <a:r>
              <a:rPr lang="en-US">
                <a:ea typeface="+mn-lt"/>
                <a:cs typeface="+mn-lt"/>
                <a:hlinkClick r:id="rId3"/>
              </a:rPr>
              <a:t>Enable Fabric Copilot for Power BI - Power BI | Microsoft Learn</a:t>
            </a:r>
          </a:p>
          <a:p>
            <a:endParaRPr lang="en-US">
              <a:ea typeface="+mn-lt"/>
              <a:cs typeface="+mn-lt"/>
            </a:endParaRP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629536C9-3F8D-1369-FFCC-D60E2206723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4"/>
          <a:stretch>
            <a:fillRect/>
          </a:stretch>
        </p:blipFill>
        <p:spPr>
          <a:xfrm>
            <a:off x="6172200" y="1715290"/>
            <a:ext cx="5181600" cy="32282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49101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B3C89F-42C9-BD46-70ED-984DEA294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Using Copilot in the Power BI Desktop App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C62D4E6-7301-C9A4-1F16-8DEDC980B1BA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 fontScale="77500" lnSpcReduction="20000"/>
          </a:bodyPr>
          <a:lstStyle/>
          <a:p>
            <a:r>
              <a:rPr lang="en-US">
                <a:solidFill>
                  <a:srgbClr val="000000"/>
                </a:solidFill>
                <a:latin typeface="Aptos"/>
                <a:cs typeface="Segoe UI"/>
              </a:rPr>
              <a:t>To use Copilot in the Power BI service, you need to ensure that reports are located in a workspace in the right capacity</a:t>
            </a:r>
            <a:endParaRPr lang="en-US" dirty="0">
              <a:solidFill>
                <a:srgbClr val="000000"/>
              </a:solidFill>
              <a:latin typeface="Aptos"/>
              <a:cs typeface="Segoe UI"/>
            </a:endParaRPr>
          </a:p>
          <a:p>
            <a:r>
              <a:rPr lang="en-US" dirty="0">
                <a:solidFill>
                  <a:srgbClr val="000000"/>
                </a:solidFill>
                <a:latin typeface="Aptos"/>
                <a:cs typeface="Segoe UI"/>
              </a:rPr>
              <a:t> The workspace must be in either Premium Power BI (P1 and above) or paid Fabric (F2 and above) capacity. </a:t>
            </a:r>
          </a:p>
          <a:p>
            <a:r>
              <a:rPr lang="en-US" dirty="0">
                <a:solidFill>
                  <a:srgbClr val="000000"/>
                </a:solidFill>
                <a:latin typeface="Aptos"/>
                <a:cs typeface="Segoe UI"/>
              </a:rPr>
              <a:t>A Copilot workspace must be selected in options/settings to use Copilot</a:t>
            </a:r>
          </a:p>
          <a:p>
            <a:r>
              <a:rPr lang="en-US" dirty="0">
                <a:solidFill>
                  <a:srgbClr val="000000"/>
                </a:solidFill>
                <a:latin typeface="Aptos"/>
                <a:cs typeface="Segoe UI"/>
              </a:rPr>
              <a:t>Preview Features must be enabled</a:t>
            </a:r>
          </a:p>
          <a:p>
            <a:r>
              <a:rPr lang="en-US" dirty="0">
                <a:solidFill>
                  <a:srgbClr val="000000"/>
                </a:solidFill>
                <a:latin typeface="Aptos"/>
                <a:cs typeface="Segoe UI"/>
              </a:rPr>
              <a:t>Other Copilot features must be enabled in the Power BI app</a:t>
            </a:r>
          </a:p>
          <a:p>
            <a:r>
              <a:rPr lang="en-US" dirty="0">
                <a:solidFill>
                  <a:srgbClr val="000000"/>
                </a:solidFill>
                <a:latin typeface="Aptos"/>
                <a:cs typeface="Segoe UI"/>
              </a:rPr>
              <a:t>Copilot workspace must be selected</a:t>
            </a:r>
          </a:p>
        </p:txBody>
      </p:sp>
      <p:pic>
        <p:nvPicPr>
          <p:cNvPr id="5" name="Content Placeholder 4" descr="A screenshot of a computer&#10;&#10;AI-generated content may be incorrect.">
            <a:extLst>
              <a:ext uri="{FF2B5EF4-FFF2-40B4-BE49-F238E27FC236}">
                <a16:creationId xmlns:a16="http://schemas.microsoft.com/office/drawing/2014/main" id="{ED7318FE-F611-2398-7337-C89D4FC41D57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6100763" y="1683392"/>
            <a:ext cx="5491161" cy="345708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6285982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8" name="Rectangle 17">
            <a:extLst>
              <a:ext uri="{FF2B5EF4-FFF2-40B4-BE49-F238E27FC236}">
                <a16:creationId xmlns:a16="http://schemas.microsoft.com/office/drawing/2014/main" id="{149FB5C3-7336-4FE0-A30C-CC0A3646D49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0" name="Group 19">
            <a:extLst>
              <a:ext uri="{FF2B5EF4-FFF2-40B4-BE49-F238E27FC236}">
                <a16:creationId xmlns:a16="http://schemas.microsoft.com/office/drawing/2014/main" id="{19A6B5CE-CB1D-48EE-8B43-E952235C837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rot="5400000">
            <a:off x="-2340441" y="2666183"/>
            <a:ext cx="5860051" cy="527712"/>
            <a:chOff x="6081624" y="1998368"/>
            <a:chExt cx="5613457" cy="782175"/>
          </a:xfrm>
          <a:solidFill>
            <a:schemeClr val="accent4"/>
          </a:solidFill>
        </p:grpSpPr>
        <p:sp>
          <p:nvSpPr>
            <p:cNvPr id="16" name="Rectangle 15">
              <a:extLst>
                <a:ext uri="{FF2B5EF4-FFF2-40B4-BE49-F238E27FC236}">
                  <a16:creationId xmlns:a16="http://schemas.microsoft.com/office/drawing/2014/main" id="{E3F3EAA5-4E15-400B-BBA3-82B3F49A2178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5400000">
              <a:off x="11228040" y="2313027"/>
              <a:ext cx="781700" cy="152382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7" name="Rectangle 16">
              <a:extLst>
                <a:ext uri="{FF2B5EF4-FFF2-40B4-BE49-F238E27FC236}">
                  <a16:creationId xmlns:a16="http://schemas.microsoft.com/office/drawing/2014/main" id="{72BA2E40-BE9B-4C54-9CDD-40EE804CCE64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flipH="1" flipV="1">
              <a:off x="6081624" y="1998844"/>
              <a:ext cx="5372968" cy="781699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0DA909B4-15FF-46A6-8A7F-7AEF977FE9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79528" y="517897"/>
            <a:ext cx="11111729" cy="5857966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D7EF4F0-1D4B-6E82-A9F4-8FA4EB0A18F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7025" y="922644"/>
            <a:ext cx="5040285" cy="1169585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3700"/>
              <a:t>Copilot Integration Points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1382A32C-5B0C-4B1C-A074-76C6DBCC9F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1055714" y="2263365"/>
            <a:ext cx="4937760" cy="2743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21136E0-1285-BDA0-EA14-943441BD366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055715" y="2508105"/>
            <a:ext cx="5073059" cy="2919655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dirty="0"/>
              <a:t>Stand Alone App</a:t>
            </a:r>
          </a:p>
          <a:p>
            <a:r>
              <a:rPr lang="en-US" dirty="0"/>
              <a:t>Copilot pane</a:t>
            </a:r>
          </a:p>
          <a:p>
            <a:r>
              <a:rPr lang="en-US" dirty="0"/>
              <a:t>DAX Query Window/Quick Measures</a:t>
            </a:r>
          </a:p>
        </p:txBody>
      </p:sp>
      <p:pic>
        <p:nvPicPr>
          <p:cNvPr id="8" name="Picture 7" descr="Power BI Logo [Microsoft] - PNG Logo Vector Brand Downloads (SVG, EPS)">
            <a:extLst>
              <a:ext uri="{FF2B5EF4-FFF2-40B4-BE49-F238E27FC236}">
                <a16:creationId xmlns:a16="http://schemas.microsoft.com/office/drawing/2014/main" id="{D5D90AEB-E183-D321-BDE5-C6CAFCDFB8E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317" r="7017" b="1"/>
          <a:stretch>
            <a:fillRect/>
          </a:stretch>
        </p:blipFill>
        <p:spPr>
          <a:xfrm>
            <a:off x="7751809" y="774285"/>
            <a:ext cx="2778835" cy="2581173"/>
          </a:xfrm>
          <a:prstGeom prst="rect">
            <a:avLst/>
          </a:prstGeom>
        </p:spPr>
      </p:pic>
      <p:pic>
        <p:nvPicPr>
          <p:cNvPr id="6" name="Picture 5" descr="Copilot Logo, symbol, meaning, history, PNG, brand">
            <a:extLst>
              <a:ext uri="{FF2B5EF4-FFF2-40B4-BE49-F238E27FC236}">
                <a16:creationId xmlns:a16="http://schemas.microsoft.com/office/drawing/2014/main" id="{8E36BC65-EEFB-667C-50E9-F3D90DADA32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6665" r="8044" b="-2"/>
          <a:stretch>
            <a:fillRect/>
          </a:stretch>
        </p:blipFill>
        <p:spPr>
          <a:xfrm>
            <a:off x="7184370" y="3575074"/>
            <a:ext cx="3913714" cy="25811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66767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2" name="Rectangle 31">
            <a:extLst>
              <a:ext uri="{FF2B5EF4-FFF2-40B4-BE49-F238E27FC236}">
                <a16:creationId xmlns:a16="http://schemas.microsoft.com/office/drawing/2014/main" id="{FFB60E8C-7224-44A4-87A0-46A1711DD2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1E5B847-8296-8E78-4145-9A1B64343E7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95528" y="386930"/>
            <a:ext cx="10141799" cy="1300554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48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Stand Alone App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5DA32751-37A2-45C0-BE94-63D375E2700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 flipV="1">
            <a:off x="-2" y="1998845"/>
            <a:ext cx="11454595" cy="781699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E659831F-0D9A-4C63-9EBB-8435B85A440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2203079"/>
            <a:ext cx="11383362" cy="4267991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creenshot of a chat">
            <a:extLst>
              <a:ext uri="{FF2B5EF4-FFF2-40B4-BE49-F238E27FC236}">
                <a16:creationId xmlns:a16="http://schemas.microsoft.com/office/drawing/2014/main" id="{E99E8F4D-CD3F-CDA0-B4F9-6C131A5E9FEC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5295" y="3338906"/>
            <a:ext cx="5150277" cy="2085862"/>
          </a:xfrm>
          <a:prstGeom prst="rect">
            <a:avLst/>
          </a:prstGeom>
        </p:spPr>
      </p:pic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08AF2B-9155-EA6E-A576-EC659579716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406429" y="2599509"/>
            <a:ext cx="4530898" cy="363945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2000"/>
              <a:t>Finds and answers questions about any report, semantic model, and Fabric data agent o which you have access</a:t>
            </a:r>
          </a:p>
          <a:p>
            <a:r>
              <a:rPr lang="en-US" sz="2000"/>
              <a:t>Different from the Copilot pane</a:t>
            </a:r>
          </a:p>
          <a:p>
            <a:pPr lvl="1"/>
            <a:r>
              <a:rPr lang="en-US" sz="2000"/>
              <a:t>Copilot pane only answers questions about the report you currently have open</a:t>
            </a:r>
          </a:p>
        </p:txBody>
      </p:sp>
      <p:sp>
        <p:nvSpPr>
          <p:cNvPr id="35" name="Rectangle 34">
            <a:extLst>
              <a:ext uri="{FF2B5EF4-FFF2-40B4-BE49-F238E27FC236}">
                <a16:creationId xmlns:a16="http://schemas.microsoft.com/office/drawing/2014/main" id="{5A55FBCD-CD42-40F5-8A1B-3203F9CAEEA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11228040" y="2313027"/>
            <a:ext cx="781700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223335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BA79A7CF-01AF-4178-9369-94E0C90EB0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1999" cy="685736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7648B06-4F35-B31F-BBFD-4E31116FFA3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267909" y="2023110"/>
            <a:ext cx="2469624" cy="284607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700" kern="1200">
                <a:solidFill>
                  <a:schemeClr val="tx1"/>
                </a:solidFill>
                <a:latin typeface="+mj-lt"/>
                <a:ea typeface="+mj-ea"/>
                <a:cs typeface="+mj-cs"/>
              </a:rPr>
              <a:t>Copilot Pane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CD9DDFFD-6E98-EDE2-5566-AB89FEAF0135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9267908" y="5086350"/>
            <a:ext cx="2446465" cy="1178298"/>
          </a:xfrm>
        </p:spPr>
        <p:txBody>
          <a:bodyPr vert="horz" lIns="91440" tIns="45720" rIns="91440" bIns="45720" rtlCol="0">
            <a:normAutofit/>
          </a:bodyPr>
          <a:lstStyle/>
          <a:p>
            <a:pPr marL="0" indent="0">
              <a:buNone/>
            </a:pPr>
            <a:r>
              <a:rPr lang="en-US" sz="1600" kern="1200">
                <a:solidFill>
                  <a:schemeClr val="tx1"/>
                </a:solidFill>
                <a:latin typeface="+mn-lt"/>
                <a:ea typeface="+mn-ea"/>
                <a:cs typeface="+mn-cs"/>
              </a:rPr>
              <a:t>Insert screen shot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9413ED5-9ED4-4772-BCE4-2BCAE6B12E3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>
            <a:off x="3433973" y="-827233"/>
            <a:ext cx="1715478" cy="8583421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4357C93-F0CB-4A1C-8F77-4E906378981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02085" y="664308"/>
            <a:ext cx="8082632" cy="5600340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39700" dist="127000" dir="5400000" algn="t" rotWithShape="0">
              <a:prstClr val="black">
                <a:alpha val="15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creenshot of a computer&#10;&#10;AI-generated content may be incorrect.">
            <a:extLst>
              <a:ext uri="{FF2B5EF4-FFF2-40B4-BE49-F238E27FC236}">
                <a16:creationId xmlns:a16="http://schemas.microsoft.com/office/drawing/2014/main" id="{A272AC39-487C-23EF-C3E3-37B7B364AB43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5238" y="904493"/>
            <a:ext cx="7608304" cy="5119970"/>
          </a:xfrm>
          <a:prstGeom prst="rect">
            <a:avLst/>
          </a:prstGeom>
        </p:spPr>
      </p:pic>
      <p:sp>
        <p:nvSpPr>
          <p:cNvPr id="17" name="Rectangle 16">
            <a:extLst>
              <a:ext uri="{FF2B5EF4-FFF2-40B4-BE49-F238E27FC236}">
                <a16:creationId xmlns:a16="http://schemas.microsoft.com/office/drawing/2014/main" id="{90F533E9-6690-41A8-A372-4C6C622D0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7950447" y="3392097"/>
            <a:ext cx="1719072" cy="152382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622329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5ADC967-0325-2A3B-944D-6411A69E10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Copilot Pane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3368B9A-7AD2-14D3-8151-13AE6174EECC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Autofit/>
          </a:bodyPr>
          <a:lstStyle/>
          <a:p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Suggest content for new reports based on the semantic model.</a:t>
            </a:r>
            <a:endParaRPr lang="en-US" sz="2400">
              <a:solidFill>
                <a:srgbClr val="000000"/>
              </a:solidFill>
            </a:endParaRPr>
          </a:p>
          <a:p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Create report pages by identifying relevant tables, fields, and visuals.</a:t>
            </a:r>
            <a:endParaRPr lang="en-US" sz="2400"/>
          </a:p>
          <a:p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Summarize the semantic model to better understand the data structure.</a:t>
            </a:r>
            <a:endParaRPr lang="en-US" sz="2400"/>
          </a:p>
          <a:p>
            <a:r>
              <a:rPr lang="en-US" sz="2400">
                <a:solidFill>
                  <a:srgbClr val="000000"/>
                </a:solidFill>
                <a:ea typeface="+mn-lt"/>
                <a:cs typeface="+mn-lt"/>
              </a:rPr>
              <a:t>Generate insights like: "Summarize this page using bullet points.”</a:t>
            </a:r>
            <a:endParaRPr lang="en-US" sz="2400"/>
          </a:p>
          <a:p>
            <a:endParaRPr lang="en-US"/>
          </a:p>
          <a:p>
            <a:endParaRPr lang="en-US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B7A8000-C310-63FA-9CDB-306DB061D85D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sz="2400"/>
              <a:t>Generate narrative visuals summarizing pages or specific charts.</a:t>
            </a:r>
          </a:p>
          <a:p>
            <a:r>
              <a:rPr lang="en-US" sz="2400"/>
              <a:t>Write DAX queries by describing the desired calculation.</a:t>
            </a:r>
          </a:p>
          <a:p>
            <a:r>
              <a:rPr lang="en-US" sz="2400"/>
              <a:t>Add descriptions to semantic model measures for better documentation</a:t>
            </a:r>
          </a:p>
          <a:p>
            <a:endParaRPr lang="en-US"/>
          </a:p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7246064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3" name="Rectangle 22">
            <a:extLst>
              <a:ext uri="{FF2B5EF4-FFF2-40B4-BE49-F238E27FC236}">
                <a16:creationId xmlns:a16="http://schemas.microsoft.com/office/drawing/2014/main" id="{9D25F302-27C5-414F-97F8-6EA0A6C028B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6" name="Content Placeholder 5" descr="A screenshot of a computer">
            <a:extLst>
              <a:ext uri="{FF2B5EF4-FFF2-40B4-BE49-F238E27FC236}">
                <a16:creationId xmlns:a16="http://schemas.microsoft.com/office/drawing/2014/main" id="{EA4F707E-D78A-448C-CD95-DFD5AB786F9D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908" y="623275"/>
            <a:ext cx="5232430" cy="2644859"/>
          </a:xfrm>
          <a:prstGeom prst="rect">
            <a:avLst/>
          </a:prstGeom>
        </p:spPr>
      </p:pic>
      <p:pic>
        <p:nvPicPr>
          <p:cNvPr id="8" name="Picture 7" descr="A screenshot of a computer">
            <a:extLst>
              <a:ext uri="{FF2B5EF4-FFF2-40B4-BE49-F238E27FC236}">
                <a16:creationId xmlns:a16="http://schemas.microsoft.com/office/drawing/2014/main" id="{82749C88-9F93-4B12-6F20-885DB9BF76B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1676" y="4345719"/>
            <a:ext cx="5298894" cy="1126015"/>
          </a:xfrm>
          <a:prstGeom prst="rect">
            <a:avLst/>
          </a:prstGeom>
        </p:spPr>
      </p:pic>
      <p:sp>
        <p:nvSpPr>
          <p:cNvPr id="24" name="Right Triangle 23">
            <a:extLst>
              <a:ext uri="{FF2B5EF4-FFF2-40B4-BE49-F238E27FC236}">
                <a16:creationId xmlns:a16="http://schemas.microsoft.com/office/drawing/2014/main" id="{830A36F8-48C2-4842-A87B-8CE8DF4E7FD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8576720" y="3335867"/>
            <a:ext cx="3291840" cy="3200400"/>
          </a:xfrm>
          <a:prstGeom prst="rtTriangle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086A5A31-B10A-4793-84D4-D785959AE5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405201" y="623275"/>
            <a:ext cx="5141626" cy="5607882"/>
          </a:xfrm>
          <a:prstGeom prst="rect">
            <a:avLst/>
          </a:prstGeom>
          <a:noFill/>
          <a:ln w="190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06D39E9-43EA-161D-DBDB-5FAA664A65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89833" y="1188637"/>
            <a:ext cx="4218138" cy="1597228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400"/>
              <a:t>DAX Query Window/Quick Measures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585345-94A7-954C-2C6E-FBE48DA6093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6889832" y="2998278"/>
            <a:ext cx="3709743" cy="1959387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1100" dirty="0"/>
              <a:t>Generate descriptions for measures (model view)</a:t>
            </a:r>
          </a:p>
          <a:p>
            <a:r>
              <a:rPr lang="en-US" sz="1100" dirty="0"/>
              <a:t>Highlight a measure in DAX view and ask it to explain </a:t>
            </a:r>
          </a:p>
          <a:p>
            <a:r>
              <a:rPr lang="en-US" sz="1100" dirty="0"/>
              <a:t>Create measure – natural language </a:t>
            </a:r>
          </a:p>
          <a:p>
            <a:r>
              <a:rPr lang="en-US" sz="1100" dirty="0"/>
              <a:t>Alter an existing measure </a:t>
            </a:r>
          </a:p>
          <a:p>
            <a:r>
              <a:rPr lang="en-US" sz="1100" dirty="0"/>
              <a:t>Ask DAX Questions</a:t>
            </a:r>
          </a:p>
          <a:p>
            <a:r>
              <a:rPr lang="en-US" sz="1100" dirty="0"/>
              <a:t>And more…</a:t>
            </a:r>
          </a:p>
        </p:txBody>
      </p:sp>
    </p:spTree>
    <p:extLst>
      <p:ext uri="{BB962C8B-B14F-4D97-AF65-F5344CB8AC3E}">
        <p14:creationId xmlns:p14="http://schemas.microsoft.com/office/powerpoint/2010/main" val="34929620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B51623C-5D98-DC2D-3630-2FB353B2E4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Steps for Using Copilot in Power BI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11AC9A3-7D02-02EF-CDCD-2BDED7958DF1}"/>
              </a:ext>
            </a:extLst>
          </p:cNvPr>
          <p:cNvSpPr>
            <a:spLocks noGrp="1"/>
          </p:cNvSpPr>
          <p:nvPr>
            <p:ph sz="half" idx="1"/>
          </p:nvPr>
        </p:nvSpPr>
        <p:spPr/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Enable features in tenant</a:t>
            </a:r>
          </a:p>
          <a:p>
            <a:r>
              <a:rPr lang="en-US"/>
              <a:t>Turn on preview features in app</a:t>
            </a:r>
          </a:p>
          <a:p>
            <a:r>
              <a:rPr lang="en-US" dirty="0"/>
              <a:t>Prepare your data</a:t>
            </a:r>
          </a:p>
          <a:p>
            <a:endParaRPr lang="en-US" dirty="0"/>
          </a:p>
        </p:txBody>
      </p:sp>
      <p:pic>
        <p:nvPicPr>
          <p:cNvPr id="6" name="Content Placeholder 5" descr="A tablet with a logo on it">
            <a:extLst>
              <a:ext uri="{FF2B5EF4-FFF2-40B4-BE49-F238E27FC236}">
                <a16:creationId xmlns:a16="http://schemas.microsoft.com/office/drawing/2014/main" id="{A7033675-529A-258E-1A74-DA9205BC9F8A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837473B0-CC2E-450A-ABE3-18F120FF3D39}">
                <a1611:picAttrSrcUrl xmlns:a1611="http://schemas.microsoft.com/office/drawing/2016/11/main" r:id="rId3"/>
              </a:ext>
            </a:extLst>
          </a:blip>
          <a:stretch>
            <a:fillRect/>
          </a:stretch>
        </p:blipFill>
        <p:spPr>
          <a:xfrm>
            <a:off x="6587331" y="1825625"/>
            <a:ext cx="4351338" cy="4351338"/>
          </a:xfrm>
        </p:spPr>
      </p:pic>
    </p:spTree>
    <p:extLst>
      <p:ext uri="{BB962C8B-B14F-4D97-AF65-F5344CB8AC3E}">
        <p14:creationId xmlns:p14="http://schemas.microsoft.com/office/powerpoint/2010/main" val="2785469394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Rectangle 17">
            <a:extLst>
              <a:ext uri="{FF2B5EF4-FFF2-40B4-BE49-F238E27FC236}">
                <a16:creationId xmlns:a16="http://schemas.microsoft.com/office/drawing/2014/main" id="{42A4FC2C-047E-45A5-965D-8E1E3BF09BC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 bwMode="white">
          <a:xfrm>
            <a:off x="1524" y="0"/>
            <a:ext cx="12188952" cy="6858000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/>
          </a:p>
        </p:txBody>
      </p:sp>
      <p:pic>
        <p:nvPicPr>
          <p:cNvPr id="5" name="Picture 4" descr="Thumbnail Image ">
            <a:extLst>
              <a:ext uri="{FF2B5EF4-FFF2-40B4-BE49-F238E27FC236}">
                <a16:creationId xmlns:a16="http://schemas.microsoft.com/office/drawing/2014/main" id="{2A3F3AAF-E9E4-410C-78BD-85CF7ABC4C7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339" b="8407"/>
          <a:stretch>
            <a:fillRect/>
          </a:stretch>
        </p:blipFill>
        <p:spPr>
          <a:xfrm>
            <a:off x="20" y="1282"/>
            <a:ext cx="12191980" cy="6856718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838F0A88-FC0E-EB0C-73E0-F15E30981DFC}"/>
              </a:ext>
            </a:extLst>
          </p:cNvPr>
          <p:cNvSpPr txBox="1"/>
          <p:nvPr/>
        </p:nvSpPr>
        <p:spPr>
          <a:xfrm>
            <a:off x="10179842" y="0"/>
            <a:ext cx="2012156" cy="830997"/>
          </a:xfrm>
          <a:prstGeom prst="rect">
            <a:avLst/>
          </a:prstGeom>
          <a:solidFill>
            <a:schemeClr val="bg1"/>
          </a:solidFill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ctr"/>
            <a:r>
              <a:rPr lang="en-US" sz="4800" b="1"/>
              <a:t>Demo</a:t>
            </a:r>
          </a:p>
        </p:txBody>
      </p:sp>
    </p:spTree>
    <p:extLst>
      <p:ext uri="{BB962C8B-B14F-4D97-AF65-F5344CB8AC3E}">
        <p14:creationId xmlns:p14="http://schemas.microsoft.com/office/powerpoint/2010/main" val="72425009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 Them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1_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1D9A78"/>
      </a:accent1>
      <a:accent2>
        <a:srgbClr val="8BC145"/>
      </a:accent2>
      <a:accent3>
        <a:srgbClr val="36AFCE"/>
      </a:accent3>
      <a:accent4>
        <a:srgbClr val="1D6FA9"/>
      </a:accent4>
      <a:accent5>
        <a:srgbClr val="B74919"/>
      </a:accent5>
      <a:accent6>
        <a:srgbClr val="F19D19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 2013 - 2022" id="{62F939B6-93AF-4DB8-9C6B-D6C7DFDC589F}" vid="{AE6F2518-B084-4896-AF52-66CC2144AA26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1043</TotalTime>
  <Words>531</Words>
  <Application>Microsoft Office PowerPoint</Application>
  <PresentationFormat>Widescreen</PresentationFormat>
  <Paragraphs>79</Paragraphs>
  <Slides>17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17</vt:i4>
      </vt:variant>
    </vt:vector>
  </HeadingPairs>
  <TitlesOfParts>
    <vt:vector size="28" baseType="lpstr">
      <vt:lpstr>Aptos</vt:lpstr>
      <vt:lpstr>Aptos Display</vt:lpstr>
      <vt:lpstr>Arial</vt:lpstr>
      <vt:lpstr>Calibri</vt:lpstr>
      <vt:lpstr>Calibri Light</vt:lpstr>
      <vt:lpstr>Courier New</vt:lpstr>
      <vt:lpstr>Times New Roman</vt:lpstr>
      <vt:lpstr>Wingdings</vt:lpstr>
      <vt:lpstr>office theme</vt:lpstr>
      <vt:lpstr>1_Office Theme</vt:lpstr>
      <vt:lpstr>2_Office Theme</vt:lpstr>
      <vt:lpstr>Copilot-Powered Productivity in Power BI</vt:lpstr>
      <vt:lpstr>Session Description</vt:lpstr>
      <vt:lpstr>Scott Shearer</vt:lpstr>
      <vt:lpstr>PowerPoint Presentation</vt:lpstr>
      <vt:lpstr>PowerPoint Presentation</vt:lpstr>
      <vt:lpstr>What is Copilot in Power BI?</vt:lpstr>
      <vt:lpstr>Copilot in Power BI</vt:lpstr>
      <vt:lpstr>License Requirement</vt:lpstr>
      <vt:lpstr>Admin Portal Configuration</vt:lpstr>
      <vt:lpstr>Using Copilot in the Power BI Desktop App</vt:lpstr>
      <vt:lpstr>Copilot Integration Points</vt:lpstr>
      <vt:lpstr>Stand Alone App</vt:lpstr>
      <vt:lpstr>Copilot Pane</vt:lpstr>
      <vt:lpstr>Copilot Pane</vt:lpstr>
      <vt:lpstr>DAX Query Window/Quick Measures</vt:lpstr>
      <vt:lpstr>Steps for Using Copilot in Power BI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Scott Shearer</dc:creator>
  <cp:lastModifiedBy>Scott Shearer</cp:lastModifiedBy>
  <cp:revision>29</cp:revision>
  <dcterms:created xsi:type="dcterms:W3CDTF">2025-08-29T14:21:34Z</dcterms:created>
  <dcterms:modified xsi:type="dcterms:W3CDTF">2025-09-19T11:55:32Z</dcterms:modified>
</cp:coreProperties>
</file>